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rimo Bold" charset="1" panose="020B0704020202020204"/>
      <p:regular r:id="rId21"/>
    </p:embeddedFont>
    <p:embeddedFont>
      <p:font typeface="Source Sans Pro" charset="1" panose="020B0503030403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notesMasters/notesMaster1.xml" Type="http://schemas.openxmlformats.org/officeDocument/2006/relationships/notesMaster"/><Relationship Id="rId19" Target="theme/theme2.xml" Type="http://schemas.openxmlformats.org/officeDocument/2006/relationships/theme"/><Relationship Id="rId2" Target="presProps.xml" Type="http://schemas.openxmlformats.org/officeDocument/2006/relationships/presProps"/><Relationship Id="rId20" Target="notesSlides/notesSlide1.xml" Type="http://schemas.openxmlformats.org/officeDocument/2006/relationships/notes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2.xml" Type="http://schemas.openxmlformats.org/officeDocument/2006/relationships/notesSlide"/><Relationship Id="rId24" Target="notesSlides/notesSlide3.xml" Type="http://schemas.openxmlformats.org/officeDocument/2006/relationships/notesSlide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33" Target="notesSlides/notesSlide12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47155" y="3700016"/>
            <a:ext cx="7040612" cy="93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Swaraj Wattamwar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7155" y="5140375"/>
            <a:ext cx="16193690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jensen huang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5955655"/>
            <a:ext cx="16193690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150096724157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7155" y="1490216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Strengths and Weaknesses of Each System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42392" y="3751361"/>
            <a:ext cx="9345216" cy="4992886"/>
            <a:chOff x="0" y="0"/>
            <a:chExt cx="12460288" cy="66571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60351" cy="6657213"/>
            </a:xfrm>
            <a:custGeom>
              <a:avLst/>
              <a:gdLst/>
              <a:ahLst/>
              <a:cxnLst/>
              <a:rect r="r" b="b" t="t" l="l"/>
              <a:pathLst>
                <a:path h="6657213" w="12460351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12286234" y="0"/>
                  </a:lnTo>
                  <a:lnTo>
                    <a:pt x="12286234" y="6350"/>
                  </a:lnTo>
                  <a:lnTo>
                    <a:pt x="12286234" y="0"/>
                  </a:lnTo>
                  <a:cubicBezTo>
                    <a:pt x="12382373" y="0"/>
                    <a:pt x="12460351" y="77851"/>
                    <a:pt x="12460351" y="173863"/>
                  </a:cubicBezTo>
                  <a:lnTo>
                    <a:pt x="12454001" y="173863"/>
                  </a:lnTo>
                  <a:lnTo>
                    <a:pt x="12460351" y="173863"/>
                  </a:lnTo>
                  <a:lnTo>
                    <a:pt x="12460351" y="6483223"/>
                  </a:lnTo>
                  <a:lnTo>
                    <a:pt x="12454001" y="6483223"/>
                  </a:lnTo>
                  <a:lnTo>
                    <a:pt x="12460351" y="6483223"/>
                  </a:lnTo>
                  <a:cubicBezTo>
                    <a:pt x="12460351" y="6579235"/>
                    <a:pt x="12382373" y="6657086"/>
                    <a:pt x="12286234" y="6657086"/>
                  </a:cubicBezTo>
                  <a:lnTo>
                    <a:pt x="12286234" y="6650736"/>
                  </a:lnTo>
                  <a:lnTo>
                    <a:pt x="12286234" y="6657086"/>
                  </a:lnTo>
                  <a:lnTo>
                    <a:pt x="174117" y="6657086"/>
                  </a:lnTo>
                  <a:lnTo>
                    <a:pt x="174117" y="6650736"/>
                  </a:lnTo>
                  <a:lnTo>
                    <a:pt x="174117" y="6657086"/>
                  </a:lnTo>
                  <a:cubicBezTo>
                    <a:pt x="77978" y="6657213"/>
                    <a:pt x="0" y="6579362"/>
                    <a:pt x="0" y="6483223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6483223"/>
                  </a:lnTo>
                  <a:lnTo>
                    <a:pt x="6350" y="6483223"/>
                  </a:lnTo>
                  <a:lnTo>
                    <a:pt x="12700" y="6483223"/>
                  </a:lnTo>
                  <a:cubicBezTo>
                    <a:pt x="12700" y="6572250"/>
                    <a:pt x="84963" y="6644386"/>
                    <a:pt x="174117" y="6644386"/>
                  </a:cubicBezTo>
                  <a:lnTo>
                    <a:pt x="12286234" y="6644386"/>
                  </a:lnTo>
                  <a:cubicBezTo>
                    <a:pt x="12375388" y="6644386"/>
                    <a:pt x="12447651" y="6572250"/>
                    <a:pt x="12447651" y="6483223"/>
                  </a:cubicBezTo>
                  <a:lnTo>
                    <a:pt x="12447651" y="173863"/>
                  </a:lnTo>
                  <a:cubicBezTo>
                    <a:pt x="12447651" y="84836"/>
                    <a:pt x="12375388" y="12700"/>
                    <a:pt x="12286234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56680" y="3765649"/>
            <a:ext cx="9315599" cy="856804"/>
            <a:chOff x="0" y="0"/>
            <a:chExt cx="12420798" cy="114240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420854" cy="1142365"/>
            </a:xfrm>
            <a:custGeom>
              <a:avLst/>
              <a:gdLst/>
              <a:ahLst/>
              <a:cxnLst/>
              <a:rect r="r" b="b" t="t" l="l"/>
              <a:pathLst>
                <a:path h="1142365" w="12420854">
                  <a:moveTo>
                    <a:pt x="0" y="0"/>
                  </a:moveTo>
                  <a:lnTo>
                    <a:pt x="12420854" y="0"/>
                  </a:lnTo>
                  <a:lnTo>
                    <a:pt x="12420854" y="1142365"/>
                  </a:lnTo>
                  <a:lnTo>
                    <a:pt x="0" y="1142365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56866" y="3859411"/>
            <a:ext cx="2501801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66481" y="3859411"/>
            <a:ext cx="249703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Strengths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71334" y="3859411"/>
            <a:ext cx="2501801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Weaknesses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56680" y="4622452"/>
            <a:ext cx="9315599" cy="2293144"/>
            <a:chOff x="0" y="0"/>
            <a:chExt cx="12420798" cy="30575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420854" cy="3057525"/>
            </a:xfrm>
            <a:custGeom>
              <a:avLst/>
              <a:gdLst/>
              <a:ahLst/>
              <a:cxnLst/>
              <a:rect r="r" b="b" t="t" l="l"/>
              <a:pathLst>
                <a:path h="3057525" w="12420854">
                  <a:moveTo>
                    <a:pt x="0" y="0"/>
                  </a:moveTo>
                  <a:lnTo>
                    <a:pt x="12420854" y="0"/>
                  </a:lnTo>
                  <a:lnTo>
                    <a:pt x="12420854" y="3057525"/>
                  </a:lnTo>
                  <a:lnTo>
                    <a:pt x="0" y="3057525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356866" y="4716215"/>
            <a:ext cx="2501801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Capitalism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466481" y="4716215"/>
            <a:ext cx="2497039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Innovation, efficiency, economic growth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571334" y="4716215"/>
            <a:ext cx="2501801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Inequality, environmental concerns, market failures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56680" y="6915596"/>
            <a:ext cx="9315599" cy="1814364"/>
            <a:chOff x="0" y="0"/>
            <a:chExt cx="12420798" cy="241915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420854" cy="2419096"/>
            </a:xfrm>
            <a:custGeom>
              <a:avLst/>
              <a:gdLst/>
              <a:ahLst/>
              <a:cxnLst/>
              <a:rect r="r" b="b" t="t" l="l"/>
              <a:pathLst>
                <a:path h="2419096" w="12420854">
                  <a:moveTo>
                    <a:pt x="0" y="0"/>
                  </a:moveTo>
                  <a:lnTo>
                    <a:pt x="12420854" y="0"/>
                  </a:lnTo>
                  <a:lnTo>
                    <a:pt x="12420854" y="2419096"/>
                  </a:lnTo>
                  <a:lnTo>
                    <a:pt x="0" y="2419096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356866" y="7009359"/>
            <a:ext cx="2501801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Communism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66481" y="7009359"/>
            <a:ext cx="2497039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Social equality, job security, basic needs met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571334" y="7009359"/>
            <a:ext cx="2501801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Lack of incentives, inefficiency, limited personal freedoms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744"/>
          </a:xfrm>
          <a:custGeom>
            <a:avLst/>
            <a:gdLst/>
            <a:ahLst/>
            <a:cxnLst/>
            <a:rect r="r" b="b" t="t" l="l"/>
            <a:pathLst>
              <a:path h="10287744" w="6858000">
                <a:moveTo>
                  <a:pt x="0" y="0"/>
                </a:moveTo>
                <a:lnTo>
                  <a:pt x="6858000" y="0"/>
                </a:lnTo>
                <a:lnTo>
                  <a:pt x="6858000" y="10287744"/>
                </a:lnTo>
                <a:lnTo>
                  <a:pt x="0" y="10287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" t="0" r="-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86105" y="760214"/>
            <a:ext cx="9373791" cy="1775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b="true" sz="5437" spc="-108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Debate and Criticism: Merits and Challenges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86105" y="2976562"/>
            <a:ext cx="734317" cy="734318"/>
          </a:xfrm>
          <a:custGeom>
            <a:avLst/>
            <a:gdLst/>
            <a:ahLst/>
            <a:cxnLst/>
            <a:rect r="r" b="b" t="t" l="l"/>
            <a:pathLst>
              <a:path h="734318" w="734317">
                <a:moveTo>
                  <a:pt x="0" y="0"/>
                </a:moveTo>
                <a:lnTo>
                  <a:pt x="734317" y="0"/>
                </a:lnTo>
                <a:lnTo>
                  <a:pt x="734317" y="734318"/>
                </a:lnTo>
                <a:lnTo>
                  <a:pt x="0" y="7343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86105" y="3975944"/>
            <a:ext cx="3456235" cy="4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b="true" sz="2687" spc="-54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Ongoing Discourse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86105" y="4526905"/>
            <a:ext cx="4466630" cy="102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 spc="-46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Scholars continue to analyze and debate both systems.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12793265" y="2976562"/>
            <a:ext cx="734318" cy="734318"/>
          </a:xfrm>
          <a:custGeom>
            <a:avLst/>
            <a:gdLst/>
            <a:ahLst/>
            <a:cxnLst/>
            <a:rect r="r" b="b" t="t" l="l"/>
            <a:pathLst>
              <a:path h="734318" w="734318">
                <a:moveTo>
                  <a:pt x="0" y="0"/>
                </a:moveTo>
                <a:lnTo>
                  <a:pt x="734317" y="0"/>
                </a:lnTo>
                <a:lnTo>
                  <a:pt x="734317" y="734318"/>
                </a:lnTo>
                <a:lnTo>
                  <a:pt x="0" y="734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793265" y="3975944"/>
            <a:ext cx="3456235" cy="4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b="true" sz="2687" spc="-54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Hybrid Models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93265" y="4526905"/>
            <a:ext cx="4466630" cy="1495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 spc="-46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Many countries adopt elements from both capitalist and communist ideologies.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886105" y="6903839"/>
            <a:ext cx="734317" cy="734317"/>
          </a:xfrm>
          <a:custGeom>
            <a:avLst/>
            <a:gdLst/>
            <a:ahLst/>
            <a:cxnLst/>
            <a:rect r="r" b="b" t="t" l="l"/>
            <a:pathLst>
              <a:path h="734317" w="734317">
                <a:moveTo>
                  <a:pt x="0" y="0"/>
                </a:moveTo>
                <a:lnTo>
                  <a:pt x="734317" y="0"/>
                </a:lnTo>
                <a:lnTo>
                  <a:pt x="734317" y="734317"/>
                </a:lnTo>
                <a:lnTo>
                  <a:pt x="0" y="7343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886105" y="7903220"/>
            <a:ext cx="3456235" cy="4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b="true" sz="2687" spc="-54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Modern Challenges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86105" y="8454181"/>
            <a:ext cx="4466630" cy="102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 spc="-46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Both systems face new issues in the globalized, digital economy.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12793265" y="6903839"/>
            <a:ext cx="734318" cy="734317"/>
          </a:xfrm>
          <a:custGeom>
            <a:avLst/>
            <a:gdLst/>
            <a:ahLst/>
            <a:cxnLst/>
            <a:rect r="r" b="b" t="t" l="l"/>
            <a:pathLst>
              <a:path h="734317" w="734318">
                <a:moveTo>
                  <a:pt x="0" y="0"/>
                </a:moveTo>
                <a:lnTo>
                  <a:pt x="734317" y="0"/>
                </a:lnTo>
                <a:lnTo>
                  <a:pt x="734317" y="734317"/>
                </a:lnTo>
                <a:lnTo>
                  <a:pt x="0" y="7343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793265" y="7903220"/>
            <a:ext cx="3456235" cy="46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b="true" sz="2687" spc="-54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Future Developments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93265" y="8454181"/>
            <a:ext cx="4466630" cy="102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312" spc="-46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Economic systems continue to evolve to address societal needs.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904131" y="711399"/>
            <a:ext cx="11575554" cy="7717036"/>
          </a:xfrm>
          <a:custGeom>
            <a:avLst/>
            <a:gdLst/>
            <a:ahLst/>
            <a:cxnLst/>
            <a:rect r="r" b="b" t="t" l="l"/>
            <a:pathLst>
              <a:path h="7717036" w="11575554">
                <a:moveTo>
                  <a:pt x="0" y="0"/>
                </a:moveTo>
                <a:lnTo>
                  <a:pt x="11575554" y="0"/>
                </a:lnTo>
                <a:lnTo>
                  <a:pt x="11575554" y="7717036"/>
                </a:lnTo>
                <a:lnTo>
                  <a:pt x="0" y="77170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7155" y="2594372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Capitalism vs. Communism: A Comparative Case Study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4765030"/>
            <a:ext cx="9335691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presentation explores the fundamental differences between capitalism and communism, examining their economic principles, political structures, and social implications. We'll analyze historical context, real-world examples, and ongoing debates surrounding these influential systems.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2392" y="7129462"/>
            <a:ext cx="488156" cy="488156"/>
            <a:chOff x="0" y="0"/>
            <a:chExt cx="650875" cy="6508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50875" cy="650875"/>
            </a:xfrm>
            <a:custGeom>
              <a:avLst/>
              <a:gdLst/>
              <a:ahLst/>
              <a:cxnLst/>
              <a:rect r="r" b="b" t="t" l="l"/>
              <a:pathLst>
                <a:path h="650875" w="650875">
                  <a:moveTo>
                    <a:pt x="0" y="325374"/>
                  </a:moveTo>
                  <a:cubicBezTo>
                    <a:pt x="0" y="145669"/>
                    <a:pt x="145669" y="0"/>
                    <a:pt x="325374" y="0"/>
                  </a:cubicBezTo>
                  <a:cubicBezTo>
                    <a:pt x="327279" y="0"/>
                    <a:pt x="329184" y="889"/>
                    <a:pt x="330327" y="2413"/>
                  </a:cubicBezTo>
                  <a:lnTo>
                    <a:pt x="325374" y="6350"/>
                  </a:lnTo>
                  <a:lnTo>
                    <a:pt x="325374" y="0"/>
                  </a:lnTo>
                  <a:lnTo>
                    <a:pt x="325374" y="6350"/>
                  </a:lnTo>
                  <a:lnTo>
                    <a:pt x="325374" y="0"/>
                  </a:lnTo>
                  <a:cubicBezTo>
                    <a:pt x="505206" y="0"/>
                    <a:pt x="650875" y="145669"/>
                    <a:pt x="650875" y="325374"/>
                  </a:cubicBezTo>
                  <a:cubicBezTo>
                    <a:pt x="650875" y="327787"/>
                    <a:pt x="649478" y="329946"/>
                    <a:pt x="647319" y="331089"/>
                  </a:cubicBezTo>
                  <a:lnTo>
                    <a:pt x="644525" y="325374"/>
                  </a:lnTo>
                  <a:lnTo>
                    <a:pt x="650875" y="325374"/>
                  </a:lnTo>
                  <a:cubicBezTo>
                    <a:pt x="650875" y="505079"/>
                    <a:pt x="505206" y="650748"/>
                    <a:pt x="325501" y="650748"/>
                  </a:cubicBezTo>
                  <a:lnTo>
                    <a:pt x="325501" y="644398"/>
                  </a:lnTo>
                  <a:lnTo>
                    <a:pt x="325501" y="638048"/>
                  </a:lnTo>
                  <a:lnTo>
                    <a:pt x="325501" y="644398"/>
                  </a:lnTo>
                  <a:lnTo>
                    <a:pt x="325501" y="650748"/>
                  </a:lnTo>
                  <a:cubicBezTo>
                    <a:pt x="145669" y="650875"/>
                    <a:pt x="0" y="505206"/>
                    <a:pt x="0" y="325374"/>
                  </a:cubicBezTo>
                  <a:lnTo>
                    <a:pt x="6350" y="325374"/>
                  </a:lnTo>
                  <a:lnTo>
                    <a:pt x="0" y="325374"/>
                  </a:lnTo>
                  <a:moveTo>
                    <a:pt x="12700" y="325374"/>
                  </a:moveTo>
                  <a:lnTo>
                    <a:pt x="6350" y="325374"/>
                  </a:lnTo>
                  <a:lnTo>
                    <a:pt x="12700" y="325374"/>
                  </a:lnTo>
                  <a:cubicBezTo>
                    <a:pt x="12700" y="498094"/>
                    <a:pt x="152654" y="638048"/>
                    <a:pt x="325374" y="638048"/>
                  </a:cubicBezTo>
                  <a:cubicBezTo>
                    <a:pt x="328930" y="638048"/>
                    <a:pt x="331724" y="640842"/>
                    <a:pt x="331724" y="644398"/>
                  </a:cubicBezTo>
                  <a:cubicBezTo>
                    <a:pt x="331724" y="647954"/>
                    <a:pt x="328930" y="650748"/>
                    <a:pt x="325374" y="650748"/>
                  </a:cubicBezTo>
                  <a:cubicBezTo>
                    <a:pt x="321818" y="650748"/>
                    <a:pt x="319024" y="647954"/>
                    <a:pt x="319024" y="644398"/>
                  </a:cubicBezTo>
                  <a:cubicBezTo>
                    <a:pt x="319024" y="640842"/>
                    <a:pt x="321818" y="638048"/>
                    <a:pt x="325374" y="638048"/>
                  </a:cubicBezTo>
                  <a:cubicBezTo>
                    <a:pt x="498094" y="638048"/>
                    <a:pt x="638048" y="498094"/>
                    <a:pt x="638048" y="325374"/>
                  </a:cubicBezTo>
                  <a:cubicBezTo>
                    <a:pt x="638048" y="322961"/>
                    <a:pt x="639445" y="320802"/>
                    <a:pt x="641604" y="319659"/>
                  </a:cubicBezTo>
                  <a:lnTo>
                    <a:pt x="644398" y="325374"/>
                  </a:lnTo>
                  <a:lnTo>
                    <a:pt x="638048" y="325374"/>
                  </a:lnTo>
                  <a:cubicBezTo>
                    <a:pt x="638175" y="152654"/>
                    <a:pt x="498221" y="12700"/>
                    <a:pt x="325374" y="12700"/>
                  </a:cubicBezTo>
                  <a:cubicBezTo>
                    <a:pt x="323469" y="12700"/>
                    <a:pt x="321564" y="11811"/>
                    <a:pt x="320421" y="10287"/>
                  </a:cubicBezTo>
                  <a:lnTo>
                    <a:pt x="325374" y="6350"/>
                  </a:lnTo>
                  <a:lnTo>
                    <a:pt x="325374" y="12700"/>
                  </a:lnTo>
                  <a:cubicBezTo>
                    <a:pt x="152654" y="12700"/>
                    <a:pt x="12700" y="152654"/>
                    <a:pt x="12700" y="32537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05155" y="1459557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Defining Capitalism: Core Principles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00392" y="4057204"/>
            <a:ext cx="533102" cy="533102"/>
            <a:chOff x="0" y="0"/>
            <a:chExt cx="710803" cy="7108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97992" cy="698119"/>
            </a:xfrm>
            <a:custGeom>
              <a:avLst/>
              <a:gdLst/>
              <a:ahLst/>
              <a:cxnLst/>
              <a:rect r="r" b="b" t="t" l="l"/>
              <a:pathLst>
                <a:path h="698119" w="697992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530479" y="0"/>
                  </a:lnTo>
                  <a:cubicBezTo>
                    <a:pt x="623062" y="0"/>
                    <a:pt x="697992" y="75057"/>
                    <a:pt x="697992" y="167513"/>
                  </a:cubicBezTo>
                  <a:lnTo>
                    <a:pt x="697992" y="530479"/>
                  </a:lnTo>
                  <a:cubicBezTo>
                    <a:pt x="697992" y="623062"/>
                    <a:pt x="622935" y="697992"/>
                    <a:pt x="530479" y="697992"/>
                  </a:cubicBezTo>
                  <a:lnTo>
                    <a:pt x="167513" y="697992"/>
                  </a:lnTo>
                  <a:cubicBezTo>
                    <a:pt x="75057" y="698119"/>
                    <a:pt x="0" y="623062"/>
                    <a:pt x="0" y="530479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10692" cy="710819"/>
            </a:xfrm>
            <a:custGeom>
              <a:avLst/>
              <a:gdLst/>
              <a:ahLst/>
              <a:cxnLst/>
              <a:rect r="r" b="b" t="t" l="l"/>
              <a:pathLst>
                <a:path h="710819" w="710692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cubicBezTo>
                    <a:pt x="632841" y="0"/>
                    <a:pt x="710692" y="77851"/>
                    <a:pt x="710692" y="173863"/>
                  </a:cubicBezTo>
                  <a:lnTo>
                    <a:pt x="710692" y="536829"/>
                  </a:lnTo>
                  <a:lnTo>
                    <a:pt x="704342" y="536829"/>
                  </a:lnTo>
                  <a:lnTo>
                    <a:pt x="710692" y="536829"/>
                  </a:lnTo>
                  <a:cubicBezTo>
                    <a:pt x="710692" y="632841"/>
                    <a:pt x="632841" y="710692"/>
                    <a:pt x="536829" y="710692"/>
                  </a:cubicBezTo>
                  <a:lnTo>
                    <a:pt x="536829" y="704342"/>
                  </a:lnTo>
                  <a:lnTo>
                    <a:pt x="536829" y="710692"/>
                  </a:lnTo>
                  <a:lnTo>
                    <a:pt x="173863" y="710692"/>
                  </a:lnTo>
                  <a:lnTo>
                    <a:pt x="173863" y="704342"/>
                  </a:lnTo>
                  <a:lnTo>
                    <a:pt x="173863" y="710692"/>
                  </a:lnTo>
                  <a:cubicBezTo>
                    <a:pt x="77851" y="710819"/>
                    <a:pt x="0" y="632968"/>
                    <a:pt x="0" y="536829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36829"/>
                  </a:lnTo>
                  <a:lnTo>
                    <a:pt x="6350" y="536829"/>
                  </a:lnTo>
                  <a:lnTo>
                    <a:pt x="12700" y="536829"/>
                  </a:lnTo>
                  <a:cubicBezTo>
                    <a:pt x="12700" y="625856"/>
                    <a:pt x="84836" y="697992"/>
                    <a:pt x="173863" y="697992"/>
                  </a:cubicBezTo>
                  <a:lnTo>
                    <a:pt x="536829" y="697992"/>
                  </a:lnTo>
                  <a:cubicBezTo>
                    <a:pt x="625856" y="697992"/>
                    <a:pt x="697992" y="625856"/>
                    <a:pt x="697992" y="536829"/>
                  </a:cubicBezTo>
                  <a:lnTo>
                    <a:pt x="697992" y="173863"/>
                  </a:lnTo>
                  <a:lnTo>
                    <a:pt x="704342" y="173863"/>
                  </a:lnTo>
                  <a:lnTo>
                    <a:pt x="697992" y="173863"/>
                  </a:lnTo>
                  <a:cubicBezTo>
                    <a:pt x="698119" y="84836"/>
                    <a:pt x="625983" y="12700"/>
                    <a:pt x="536829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727876" y="4023866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Private Ownership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27876" y="4586139"/>
            <a:ext cx="369555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Individuals and businesses own the means of production.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7810" y="4057204"/>
            <a:ext cx="533102" cy="533102"/>
            <a:chOff x="0" y="0"/>
            <a:chExt cx="710803" cy="7108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97992" cy="698119"/>
            </a:xfrm>
            <a:custGeom>
              <a:avLst/>
              <a:gdLst/>
              <a:ahLst/>
              <a:cxnLst/>
              <a:rect r="r" b="b" t="t" l="l"/>
              <a:pathLst>
                <a:path h="698119" w="697992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530479" y="0"/>
                  </a:lnTo>
                  <a:cubicBezTo>
                    <a:pt x="623062" y="0"/>
                    <a:pt x="697992" y="75057"/>
                    <a:pt x="697992" y="167513"/>
                  </a:cubicBezTo>
                  <a:lnTo>
                    <a:pt x="697992" y="530479"/>
                  </a:lnTo>
                  <a:cubicBezTo>
                    <a:pt x="697992" y="623062"/>
                    <a:pt x="622935" y="697992"/>
                    <a:pt x="530479" y="697992"/>
                  </a:cubicBezTo>
                  <a:lnTo>
                    <a:pt x="167513" y="697992"/>
                  </a:lnTo>
                  <a:cubicBezTo>
                    <a:pt x="75057" y="698119"/>
                    <a:pt x="0" y="623062"/>
                    <a:pt x="0" y="530479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10692" cy="710819"/>
            </a:xfrm>
            <a:custGeom>
              <a:avLst/>
              <a:gdLst/>
              <a:ahLst/>
              <a:cxnLst/>
              <a:rect r="r" b="b" t="t" l="l"/>
              <a:pathLst>
                <a:path h="710819" w="710692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cubicBezTo>
                    <a:pt x="632841" y="0"/>
                    <a:pt x="710692" y="77851"/>
                    <a:pt x="710692" y="173863"/>
                  </a:cubicBezTo>
                  <a:lnTo>
                    <a:pt x="710692" y="536829"/>
                  </a:lnTo>
                  <a:lnTo>
                    <a:pt x="704342" y="536829"/>
                  </a:lnTo>
                  <a:lnTo>
                    <a:pt x="710692" y="536829"/>
                  </a:lnTo>
                  <a:cubicBezTo>
                    <a:pt x="710692" y="632841"/>
                    <a:pt x="632841" y="710692"/>
                    <a:pt x="536829" y="710692"/>
                  </a:cubicBezTo>
                  <a:lnTo>
                    <a:pt x="536829" y="704342"/>
                  </a:lnTo>
                  <a:lnTo>
                    <a:pt x="536829" y="710692"/>
                  </a:lnTo>
                  <a:lnTo>
                    <a:pt x="173863" y="710692"/>
                  </a:lnTo>
                  <a:lnTo>
                    <a:pt x="173863" y="704342"/>
                  </a:lnTo>
                  <a:lnTo>
                    <a:pt x="173863" y="710692"/>
                  </a:lnTo>
                  <a:cubicBezTo>
                    <a:pt x="77851" y="710819"/>
                    <a:pt x="0" y="632968"/>
                    <a:pt x="0" y="536829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36829"/>
                  </a:lnTo>
                  <a:lnTo>
                    <a:pt x="6350" y="536829"/>
                  </a:lnTo>
                  <a:lnTo>
                    <a:pt x="12700" y="536829"/>
                  </a:lnTo>
                  <a:cubicBezTo>
                    <a:pt x="12700" y="625856"/>
                    <a:pt x="84836" y="697992"/>
                    <a:pt x="173863" y="697992"/>
                  </a:cubicBezTo>
                  <a:lnTo>
                    <a:pt x="536829" y="697992"/>
                  </a:lnTo>
                  <a:cubicBezTo>
                    <a:pt x="625856" y="697992"/>
                    <a:pt x="697992" y="625856"/>
                    <a:pt x="697992" y="536829"/>
                  </a:cubicBezTo>
                  <a:lnTo>
                    <a:pt x="697992" y="173863"/>
                  </a:lnTo>
                  <a:lnTo>
                    <a:pt x="704342" y="173863"/>
                  </a:lnTo>
                  <a:lnTo>
                    <a:pt x="697992" y="173863"/>
                  </a:lnTo>
                  <a:cubicBezTo>
                    <a:pt x="698119" y="84836"/>
                    <a:pt x="625983" y="12700"/>
                    <a:pt x="536829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545294" y="4023866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Free Market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545294" y="4586139"/>
            <a:ext cx="3695551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Supply and demand determine prices and resource allocation.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900392" y="6748611"/>
            <a:ext cx="533102" cy="533103"/>
            <a:chOff x="0" y="0"/>
            <a:chExt cx="710803" cy="7108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697992" cy="698119"/>
            </a:xfrm>
            <a:custGeom>
              <a:avLst/>
              <a:gdLst/>
              <a:ahLst/>
              <a:cxnLst/>
              <a:rect r="r" b="b" t="t" l="l"/>
              <a:pathLst>
                <a:path h="698119" w="697992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530479" y="0"/>
                  </a:lnTo>
                  <a:cubicBezTo>
                    <a:pt x="623062" y="0"/>
                    <a:pt x="697992" y="75057"/>
                    <a:pt x="697992" y="167513"/>
                  </a:cubicBezTo>
                  <a:lnTo>
                    <a:pt x="697992" y="530479"/>
                  </a:lnTo>
                  <a:cubicBezTo>
                    <a:pt x="697992" y="623062"/>
                    <a:pt x="622935" y="697992"/>
                    <a:pt x="530479" y="697992"/>
                  </a:cubicBezTo>
                  <a:lnTo>
                    <a:pt x="167513" y="697992"/>
                  </a:lnTo>
                  <a:cubicBezTo>
                    <a:pt x="75057" y="698119"/>
                    <a:pt x="0" y="623062"/>
                    <a:pt x="0" y="530479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10692" cy="710819"/>
            </a:xfrm>
            <a:custGeom>
              <a:avLst/>
              <a:gdLst/>
              <a:ahLst/>
              <a:cxnLst/>
              <a:rect r="r" b="b" t="t" l="l"/>
              <a:pathLst>
                <a:path h="710819" w="710692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cubicBezTo>
                    <a:pt x="632841" y="0"/>
                    <a:pt x="710692" y="77851"/>
                    <a:pt x="710692" y="173863"/>
                  </a:cubicBezTo>
                  <a:lnTo>
                    <a:pt x="710692" y="536829"/>
                  </a:lnTo>
                  <a:lnTo>
                    <a:pt x="704342" y="536829"/>
                  </a:lnTo>
                  <a:lnTo>
                    <a:pt x="710692" y="536829"/>
                  </a:lnTo>
                  <a:cubicBezTo>
                    <a:pt x="710692" y="632841"/>
                    <a:pt x="632841" y="710692"/>
                    <a:pt x="536829" y="710692"/>
                  </a:cubicBezTo>
                  <a:lnTo>
                    <a:pt x="536829" y="704342"/>
                  </a:lnTo>
                  <a:lnTo>
                    <a:pt x="536829" y="710692"/>
                  </a:lnTo>
                  <a:lnTo>
                    <a:pt x="173863" y="710692"/>
                  </a:lnTo>
                  <a:lnTo>
                    <a:pt x="173863" y="704342"/>
                  </a:lnTo>
                  <a:lnTo>
                    <a:pt x="173863" y="710692"/>
                  </a:lnTo>
                  <a:cubicBezTo>
                    <a:pt x="77851" y="710819"/>
                    <a:pt x="0" y="632968"/>
                    <a:pt x="0" y="536829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36829"/>
                  </a:lnTo>
                  <a:lnTo>
                    <a:pt x="6350" y="536829"/>
                  </a:lnTo>
                  <a:lnTo>
                    <a:pt x="12700" y="536829"/>
                  </a:lnTo>
                  <a:cubicBezTo>
                    <a:pt x="12700" y="625856"/>
                    <a:pt x="84836" y="697992"/>
                    <a:pt x="173863" y="697992"/>
                  </a:cubicBezTo>
                  <a:lnTo>
                    <a:pt x="536829" y="697992"/>
                  </a:lnTo>
                  <a:cubicBezTo>
                    <a:pt x="625856" y="697992"/>
                    <a:pt x="697992" y="625856"/>
                    <a:pt x="697992" y="536829"/>
                  </a:cubicBezTo>
                  <a:lnTo>
                    <a:pt x="697992" y="173863"/>
                  </a:lnTo>
                  <a:lnTo>
                    <a:pt x="704342" y="173863"/>
                  </a:lnTo>
                  <a:lnTo>
                    <a:pt x="697992" y="173863"/>
                  </a:lnTo>
                  <a:cubicBezTo>
                    <a:pt x="698119" y="84836"/>
                    <a:pt x="625983" y="12700"/>
                    <a:pt x="536829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727876" y="6715274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Profit Motive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27876" y="7277546"/>
            <a:ext cx="369555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pursuit of profit drives economic activity.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717810" y="6748611"/>
            <a:ext cx="533102" cy="533103"/>
            <a:chOff x="0" y="0"/>
            <a:chExt cx="710803" cy="7108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697992" cy="698119"/>
            </a:xfrm>
            <a:custGeom>
              <a:avLst/>
              <a:gdLst/>
              <a:ahLst/>
              <a:cxnLst/>
              <a:rect r="r" b="b" t="t" l="l"/>
              <a:pathLst>
                <a:path h="698119" w="697992">
                  <a:moveTo>
                    <a:pt x="0" y="167513"/>
                  </a:moveTo>
                  <a:cubicBezTo>
                    <a:pt x="0" y="75057"/>
                    <a:pt x="75057" y="0"/>
                    <a:pt x="167513" y="0"/>
                  </a:cubicBezTo>
                  <a:lnTo>
                    <a:pt x="530479" y="0"/>
                  </a:lnTo>
                  <a:cubicBezTo>
                    <a:pt x="623062" y="0"/>
                    <a:pt x="697992" y="75057"/>
                    <a:pt x="697992" y="167513"/>
                  </a:cubicBezTo>
                  <a:lnTo>
                    <a:pt x="697992" y="530479"/>
                  </a:lnTo>
                  <a:cubicBezTo>
                    <a:pt x="697992" y="623062"/>
                    <a:pt x="622935" y="697992"/>
                    <a:pt x="530479" y="697992"/>
                  </a:cubicBezTo>
                  <a:lnTo>
                    <a:pt x="167513" y="697992"/>
                  </a:lnTo>
                  <a:cubicBezTo>
                    <a:pt x="75057" y="698119"/>
                    <a:pt x="0" y="623062"/>
                    <a:pt x="0" y="530479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10692" cy="710819"/>
            </a:xfrm>
            <a:custGeom>
              <a:avLst/>
              <a:gdLst/>
              <a:ahLst/>
              <a:cxnLst/>
              <a:rect r="r" b="b" t="t" l="l"/>
              <a:pathLst>
                <a:path h="710819" w="710692">
                  <a:moveTo>
                    <a:pt x="0" y="173863"/>
                  </a:moveTo>
                  <a:cubicBezTo>
                    <a:pt x="0" y="77851"/>
                    <a:pt x="77851" y="0"/>
                    <a:pt x="173863" y="0"/>
                  </a:cubicBez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lnTo>
                    <a:pt x="536829" y="6350"/>
                  </a:lnTo>
                  <a:lnTo>
                    <a:pt x="536829" y="0"/>
                  </a:lnTo>
                  <a:cubicBezTo>
                    <a:pt x="632841" y="0"/>
                    <a:pt x="710692" y="77851"/>
                    <a:pt x="710692" y="173863"/>
                  </a:cubicBezTo>
                  <a:lnTo>
                    <a:pt x="710692" y="536829"/>
                  </a:lnTo>
                  <a:lnTo>
                    <a:pt x="704342" y="536829"/>
                  </a:lnTo>
                  <a:lnTo>
                    <a:pt x="710692" y="536829"/>
                  </a:lnTo>
                  <a:cubicBezTo>
                    <a:pt x="710692" y="632841"/>
                    <a:pt x="632841" y="710692"/>
                    <a:pt x="536829" y="710692"/>
                  </a:cubicBezTo>
                  <a:lnTo>
                    <a:pt x="536829" y="704342"/>
                  </a:lnTo>
                  <a:lnTo>
                    <a:pt x="536829" y="710692"/>
                  </a:lnTo>
                  <a:lnTo>
                    <a:pt x="173863" y="710692"/>
                  </a:lnTo>
                  <a:lnTo>
                    <a:pt x="173863" y="704342"/>
                  </a:lnTo>
                  <a:lnTo>
                    <a:pt x="173863" y="710692"/>
                  </a:lnTo>
                  <a:cubicBezTo>
                    <a:pt x="77851" y="710819"/>
                    <a:pt x="0" y="632968"/>
                    <a:pt x="0" y="536829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36829"/>
                  </a:lnTo>
                  <a:lnTo>
                    <a:pt x="6350" y="536829"/>
                  </a:lnTo>
                  <a:lnTo>
                    <a:pt x="12700" y="536829"/>
                  </a:lnTo>
                  <a:cubicBezTo>
                    <a:pt x="12700" y="625856"/>
                    <a:pt x="84836" y="697992"/>
                    <a:pt x="173863" y="697992"/>
                  </a:cubicBezTo>
                  <a:lnTo>
                    <a:pt x="536829" y="697992"/>
                  </a:lnTo>
                  <a:cubicBezTo>
                    <a:pt x="625856" y="697992"/>
                    <a:pt x="697992" y="625856"/>
                    <a:pt x="697992" y="536829"/>
                  </a:cubicBezTo>
                  <a:lnTo>
                    <a:pt x="697992" y="173863"/>
                  </a:lnTo>
                  <a:lnTo>
                    <a:pt x="704342" y="173863"/>
                  </a:lnTo>
                  <a:lnTo>
                    <a:pt x="697992" y="173863"/>
                  </a:lnTo>
                  <a:cubicBezTo>
                    <a:pt x="698119" y="84836"/>
                    <a:pt x="625983" y="12700"/>
                    <a:pt x="536829" y="12700"/>
                  </a:cubicBezTo>
                  <a:lnTo>
                    <a:pt x="173863" y="12700"/>
                  </a:lnTo>
                  <a:lnTo>
                    <a:pt x="173863" y="6350"/>
                  </a:lnTo>
                  <a:lnTo>
                    <a:pt x="173863" y="12700"/>
                  </a:lnTo>
                  <a:cubicBezTo>
                    <a:pt x="84836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3545294" y="6715274"/>
            <a:ext cx="3695551" cy="917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Limited Government Intervention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45294" y="7717482"/>
            <a:ext cx="369555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state's role in the economy is minimal.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47155" y="842070"/>
            <a:ext cx="12957721" cy="93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Defining Communism: Ideology and Goals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4093517" y="2377679"/>
            <a:ext cx="2003822" cy="1696491"/>
          </a:xfrm>
          <a:custGeom>
            <a:avLst/>
            <a:gdLst/>
            <a:ahLst/>
            <a:cxnLst/>
            <a:rect r="r" b="b" t="t" l="l"/>
            <a:pathLst>
              <a:path h="1696491" w="2003822">
                <a:moveTo>
                  <a:pt x="0" y="0"/>
                </a:moveTo>
                <a:lnTo>
                  <a:pt x="2003823" y="0"/>
                </a:lnTo>
                <a:lnTo>
                  <a:pt x="2003823" y="1696491"/>
                </a:lnTo>
                <a:lnTo>
                  <a:pt x="0" y="16964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8" r="0" b="-5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01965" y="3012430"/>
            <a:ext cx="186929" cy="722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7"/>
              </a:lnSpc>
            </a:pPr>
            <a:r>
              <a:rPr lang="en-US" b="true" sz="2937" spc="-5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96484" y="2638722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Classless Society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96484" y="3200995"/>
            <a:ext cx="3655814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Ultimate goal of social equality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172051" y="4092476"/>
            <a:ext cx="10994082" cy="19050"/>
            <a:chOff x="0" y="0"/>
            <a:chExt cx="14658777" cy="25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658721" cy="25400"/>
            </a:xfrm>
            <a:custGeom>
              <a:avLst/>
              <a:gdLst/>
              <a:ahLst/>
              <a:cxnLst/>
              <a:rect r="r" b="b" t="t" l="l"/>
              <a:pathLst>
                <a:path h="25400" w="14658721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646021" y="0"/>
                  </a:lnTo>
                  <a:cubicBezTo>
                    <a:pt x="14653006" y="0"/>
                    <a:pt x="14658721" y="5715"/>
                    <a:pt x="14658721" y="12700"/>
                  </a:cubicBezTo>
                  <a:cubicBezTo>
                    <a:pt x="14658721" y="19685"/>
                    <a:pt x="14653006" y="25400"/>
                    <a:pt x="14646021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Freeform 12" id="12" descr="preencoded.png"/>
          <p:cNvSpPr/>
          <p:nvPr/>
        </p:nvSpPr>
        <p:spPr>
          <a:xfrm flipH="false" flipV="false" rot="0">
            <a:off x="3091606" y="4148881"/>
            <a:ext cx="4007792" cy="1696491"/>
          </a:xfrm>
          <a:custGeom>
            <a:avLst/>
            <a:gdLst/>
            <a:ahLst/>
            <a:cxnLst/>
            <a:rect r="r" b="b" t="t" l="l"/>
            <a:pathLst>
              <a:path h="1696491" w="4007792">
                <a:moveTo>
                  <a:pt x="0" y="0"/>
                </a:moveTo>
                <a:lnTo>
                  <a:pt x="4007793" y="0"/>
                </a:lnTo>
                <a:lnTo>
                  <a:pt x="4007793" y="1696491"/>
                </a:lnTo>
                <a:lnTo>
                  <a:pt x="0" y="16964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8" t="0" r="-58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001965" y="4574084"/>
            <a:ext cx="186929" cy="722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7"/>
              </a:lnSpc>
            </a:pPr>
            <a:r>
              <a:rPr lang="en-US" b="true" sz="2937" spc="-5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98544" y="4409926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Common Ownership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98544" y="4972199"/>
            <a:ext cx="4610100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Collective control of production means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174111" y="5863679"/>
            <a:ext cx="9992022" cy="19050"/>
            <a:chOff x="0" y="0"/>
            <a:chExt cx="13322697" cy="25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322681" cy="25400"/>
            </a:xfrm>
            <a:custGeom>
              <a:avLst/>
              <a:gdLst/>
              <a:ahLst/>
              <a:cxnLst/>
              <a:rect r="r" b="b" t="t" l="l"/>
              <a:pathLst>
                <a:path h="25400" w="13322681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3309981" y="0"/>
                  </a:lnTo>
                  <a:cubicBezTo>
                    <a:pt x="13316967" y="0"/>
                    <a:pt x="13322681" y="5715"/>
                    <a:pt x="13322681" y="12700"/>
                  </a:cubicBezTo>
                  <a:cubicBezTo>
                    <a:pt x="13322681" y="19685"/>
                    <a:pt x="13316967" y="25400"/>
                    <a:pt x="13309981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2089548" y="5920085"/>
            <a:ext cx="6011764" cy="1696491"/>
          </a:xfrm>
          <a:custGeom>
            <a:avLst/>
            <a:gdLst/>
            <a:ahLst/>
            <a:cxnLst/>
            <a:rect r="r" b="b" t="t" l="l"/>
            <a:pathLst>
              <a:path h="1696491" w="6011764">
                <a:moveTo>
                  <a:pt x="0" y="0"/>
                </a:moveTo>
                <a:lnTo>
                  <a:pt x="6011763" y="0"/>
                </a:lnTo>
                <a:lnTo>
                  <a:pt x="6011763" y="1696491"/>
                </a:lnTo>
                <a:lnTo>
                  <a:pt x="0" y="16964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" t="0" r="-18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001816" y="6345287"/>
            <a:ext cx="186929" cy="722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7"/>
              </a:lnSpc>
            </a:pPr>
            <a:r>
              <a:rPr lang="en-US" b="true" sz="2937" spc="-5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400455" y="6181130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Central Planning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00455" y="6743402"/>
            <a:ext cx="409976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State manages economic activities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8176022" y="7634882"/>
            <a:ext cx="8990111" cy="19050"/>
            <a:chOff x="0" y="0"/>
            <a:chExt cx="11986815" cy="254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986768" cy="25400"/>
            </a:xfrm>
            <a:custGeom>
              <a:avLst/>
              <a:gdLst/>
              <a:ahLst/>
              <a:cxnLst/>
              <a:rect r="r" b="b" t="t" l="l"/>
              <a:pathLst>
                <a:path h="25400" w="1198676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1974068" y="0"/>
                  </a:lnTo>
                  <a:cubicBezTo>
                    <a:pt x="11981053" y="0"/>
                    <a:pt x="11986768" y="5715"/>
                    <a:pt x="11986768" y="12700"/>
                  </a:cubicBezTo>
                  <a:cubicBezTo>
                    <a:pt x="11986768" y="19685"/>
                    <a:pt x="11981053" y="25400"/>
                    <a:pt x="1197406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1087636" y="7691289"/>
            <a:ext cx="8015734" cy="1696491"/>
          </a:xfrm>
          <a:custGeom>
            <a:avLst/>
            <a:gdLst/>
            <a:ahLst/>
            <a:cxnLst/>
            <a:rect r="r" b="b" t="t" l="l"/>
            <a:pathLst>
              <a:path h="1696491" w="8015734">
                <a:moveTo>
                  <a:pt x="0" y="0"/>
                </a:moveTo>
                <a:lnTo>
                  <a:pt x="8015734" y="0"/>
                </a:lnTo>
                <a:lnTo>
                  <a:pt x="8015734" y="1696491"/>
                </a:lnTo>
                <a:lnTo>
                  <a:pt x="0" y="16964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7" t="0" r="-57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5001965" y="8116491"/>
            <a:ext cx="186929" cy="722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7"/>
              </a:lnSpc>
            </a:pPr>
            <a:r>
              <a:rPr lang="en-US" b="true" sz="2937" spc="-58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02515" y="7952334"/>
            <a:ext cx="4385816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Abolition of Private Property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02515" y="8514606"/>
            <a:ext cx="4397127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 individual ownership of resources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60642" y="842070"/>
            <a:ext cx="9624715" cy="1555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7"/>
              </a:lnSpc>
            </a:pPr>
            <a:r>
              <a:rPr lang="en-US" b="true" sz="4750" spc="-95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Historical Context: Rise of Capitalism and Communism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133160" y="2784128"/>
            <a:ext cx="28575" cy="6622702"/>
            <a:chOff x="0" y="0"/>
            <a:chExt cx="38100" cy="88302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8100" cy="8830310"/>
            </a:xfrm>
            <a:custGeom>
              <a:avLst/>
              <a:gdLst/>
              <a:ahLst/>
              <a:cxnLst/>
              <a:rect r="r" b="b" t="t" l="l"/>
              <a:pathLst>
                <a:path h="8830310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8811260"/>
                  </a:lnTo>
                  <a:cubicBezTo>
                    <a:pt x="38100" y="8821801"/>
                    <a:pt x="29591" y="8830310"/>
                    <a:pt x="19050" y="8830310"/>
                  </a:cubicBezTo>
                  <a:cubicBezTo>
                    <a:pt x="8509" y="8830310"/>
                    <a:pt x="0" y="8821801"/>
                    <a:pt x="0" y="881126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409012" y="3349972"/>
            <a:ext cx="902643" cy="28575"/>
            <a:chOff x="0" y="0"/>
            <a:chExt cx="1203523" cy="381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03579" cy="38100"/>
            </a:xfrm>
            <a:custGeom>
              <a:avLst/>
              <a:gdLst/>
              <a:ahLst/>
              <a:cxnLst/>
              <a:rect r="r" b="b" t="t" l="l"/>
              <a:pathLst>
                <a:path h="38100" w="12035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84529" y="0"/>
                  </a:lnTo>
                  <a:cubicBezTo>
                    <a:pt x="1195070" y="0"/>
                    <a:pt x="1203579" y="8509"/>
                    <a:pt x="1203579" y="19050"/>
                  </a:cubicBezTo>
                  <a:cubicBezTo>
                    <a:pt x="1203579" y="29591"/>
                    <a:pt x="1194943" y="38100"/>
                    <a:pt x="11845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852544" y="3069431"/>
            <a:ext cx="589806" cy="589806"/>
            <a:chOff x="0" y="0"/>
            <a:chExt cx="786408" cy="78640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773684" cy="773684"/>
            </a:xfrm>
            <a:custGeom>
              <a:avLst/>
              <a:gdLst/>
              <a:ahLst/>
              <a:cxnLst/>
              <a:rect r="r" b="b" t="t" l="l"/>
              <a:pathLst>
                <a:path h="773684" w="773684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9285" y="0"/>
                  </a:lnTo>
                  <a:cubicBezTo>
                    <a:pt x="709041" y="0"/>
                    <a:pt x="773684" y="64643"/>
                    <a:pt x="773684" y="144399"/>
                  </a:cubicBezTo>
                  <a:lnTo>
                    <a:pt x="773684" y="629285"/>
                  </a:lnTo>
                  <a:cubicBezTo>
                    <a:pt x="773684" y="709041"/>
                    <a:pt x="709041" y="773684"/>
                    <a:pt x="629285" y="773684"/>
                  </a:cubicBezTo>
                  <a:lnTo>
                    <a:pt x="144399" y="773684"/>
                  </a:lnTo>
                  <a:cubicBezTo>
                    <a:pt x="64643" y="773684"/>
                    <a:pt x="0" y="709041"/>
                    <a:pt x="0" y="62928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86384" cy="786384"/>
            </a:xfrm>
            <a:custGeom>
              <a:avLst/>
              <a:gdLst/>
              <a:ahLst/>
              <a:cxnLst/>
              <a:rect r="r" b="b" t="t" l="l"/>
              <a:pathLst>
                <a:path h="786384" w="786384">
                  <a:moveTo>
                    <a:pt x="0" y="150749"/>
                  </a:moveTo>
                  <a:cubicBezTo>
                    <a:pt x="0" y="67564"/>
                    <a:pt x="67564" y="0"/>
                    <a:pt x="150749" y="0"/>
                  </a:cubicBezTo>
                  <a:lnTo>
                    <a:pt x="635635" y="0"/>
                  </a:lnTo>
                  <a:lnTo>
                    <a:pt x="635635" y="6350"/>
                  </a:lnTo>
                  <a:lnTo>
                    <a:pt x="635635" y="0"/>
                  </a:lnTo>
                  <a:cubicBezTo>
                    <a:pt x="718947" y="0"/>
                    <a:pt x="786384" y="67564"/>
                    <a:pt x="786384" y="150749"/>
                  </a:cubicBezTo>
                  <a:lnTo>
                    <a:pt x="780034" y="150749"/>
                  </a:lnTo>
                  <a:lnTo>
                    <a:pt x="786384" y="150749"/>
                  </a:lnTo>
                  <a:lnTo>
                    <a:pt x="786384" y="635635"/>
                  </a:lnTo>
                  <a:lnTo>
                    <a:pt x="780034" y="635635"/>
                  </a:lnTo>
                  <a:lnTo>
                    <a:pt x="786384" y="635635"/>
                  </a:lnTo>
                  <a:cubicBezTo>
                    <a:pt x="786384" y="718947"/>
                    <a:pt x="718820" y="786384"/>
                    <a:pt x="635635" y="786384"/>
                  </a:cubicBezTo>
                  <a:lnTo>
                    <a:pt x="635635" y="780034"/>
                  </a:lnTo>
                  <a:lnTo>
                    <a:pt x="635635" y="786384"/>
                  </a:lnTo>
                  <a:lnTo>
                    <a:pt x="150749" y="786384"/>
                  </a:lnTo>
                  <a:lnTo>
                    <a:pt x="150749" y="780034"/>
                  </a:lnTo>
                  <a:lnTo>
                    <a:pt x="150749" y="786384"/>
                  </a:lnTo>
                  <a:cubicBezTo>
                    <a:pt x="67564" y="786384"/>
                    <a:pt x="0" y="718947"/>
                    <a:pt x="0" y="635635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635"/>
                  </a:lnTo>
                  <a:lnTo>
                    <a:pt x="6350" y="635635"/>
                  </a:lnTo>
                  <a:lnTo>
                    <a:pt x="12700" y="635635"/>
                  </a:lnTo>
                  <a:cubicBezTo>
                    <a:pt x="12700" y="711835"/>
                    <a:pt x="74549" y="773684"/>
                    <a:pt x="150749" y="773684"/>
                  </a:cubicBezTo>
                  <a:lnTo>
                    <a:pt x="635635" y="773684"/>
                  </a:lnTo>
                  <a:cubicBezTo>
                    <a:pt x="711835" y="773684"/>
                    <a:pt x="773684" y="711835"/>
                    <a:pt x="773684" y="635635"/>
                  </a:cubicBezTo>
                  <a:lnTo>
                    <a:pt x="773684" y="150749"/>
                  </a:lnTo>
                  <a:cubicBezTo>
                    <a:pt x="773684" y="74549"/>
                    <a:pt x="711835" y="12700"/>
                    <a:pt x="635635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056439" y="3210817"/>
            <a:ext cx="182016" cy="33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b="true" sz="2812" spc="-5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65928" y="3022998"/>
            <a:ext cx="5401270" cy="39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b="true" sz="2375" spc="-4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Industrial Revolution (18th-19th century)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65928" y="3499694"/>
            <a:ext cx="7819430" cy="488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spc="-4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Capitalism emerges as dominant economic system in Western nations.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409012" y="5070127"/>
            <a:ext cx="902643" cy="28575"/>
            <a:chOff x="0" y="0"/>
            <a:chExt cx="1203523" cy="381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03579" cy="38100"/>
            </a:xfrm>
            <a:custGeom>
              <a:avLst/>
              <a:gdLst/>
              <a:ahLst/>
              <a:cxnLst/>
              <a:rect r="r" b="b" t="t" l="l"/>
              <a:pathLst>
                <a:path h="38100" w="12035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84529" y="0"/>
                  </a:lnTo>
                  <a:cubicBezTo>
                    <a:pt x="1195070" y="0"/>
                    <a:pt x="1203579" y="8509"/>
                    <a:pt x="1203579" y="19050"/>
                  </a:cubicBezTo>
                  <a:cubicBezTo>
                    <a:pt x="1203579" y="29591"/>
                    <a:pt x="1194943" y="38100"/>
                    <a:pt x="11845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852544" y="4789586"/>
            <a:ext cx="589806" cy="589806"/>
            <a:chOff x="0" y="0"/>
            <a:chExt cx="786408" cy="78640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773684" cy="773684"/>
            </a:xfrm>
            <a:custGeom>
              <a:avLst/>
              <a:gdLst/>
              <a:ahLst/>
              <a:cxnLst/>
              <a:rect r="r" b="b" t="t" l="l"/>
              <a:pathLst>
                <a:path h="773684" w="773684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9285" y="0"/>
                  </a:lnTo>
                  <a:cubicBezTo>
                    <a:pt x="709041" y="0"/>
                    <a:pt x="773684" y="64643"/>
                    <a:pt x="773684" y="144399"/>
                  </a:cubicBezTo>
                  <a:lnTo>
                    <a:pt x="773684" y="629285"/>
                  </a:lnTo>
                  <a:cubicBezTo>
                    <a:pt x="773684" y="709041"/>
                    <a:pt x="709041" y="773684"/>
                    <a:pt x="629285" y="773684"/>
                  </a:cubicBezTo>
                  <a:lnTo>
                    <a:pt x="144399" y="773684"/>
                  </a:lnTo>
                  <a:cubicBezTo>
                    <a:pt x="64643" y="773684"/>
                    <a:pt x="0" y="709041"/>
                    <a:pt x="0" y="62928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86384" cy="786384"/>
            </a:xfrm>
            <a:custGeom>
              <a:avLst/>
              <a:gdLst/>
              <a:ahLst/>
              <a:cxnLst/>
              <a:rect r="r" b="b" t="t" l="l"/>
              <a:pathLst>
                <a:path h="786384" w="786384">
                  <a:moveTo>
                    <a:pt x="0" y="150749"/>
                  </a:moveTo>
                  <a:cubicBezTo>
                    <a:pt x="0" y="67564"/>
                    <a:pt x="67564" y="0"/>
                    <a:pt x="150749" y="0"/>
                  </a:cubicBezTo>
                  <a:lnTo>
                    <a:pt x="635635" y="0"/>
                  </a:lnTo>
                  <a:lnTo>
                    <a:pt x="635635" y="6350"/>
                  </a:lnTo>
                  <a:lnTo>
                    <a:pt x="635635" y="0"/>
                  </a:lnTo>
                  <a:cubicBezTo>
                    <a:pt x="718947" y="0"/>
                    <a:pt x="786384" y="67564"/>
                    <a:pt x="786384" y="150749"/>
                  </a:cubicBezTo>
                  <a:lnTo>
                    <a:pt x="780034" y="150749"/>
                  </a:lnTo>
                  <a:lnTo>
                    <a:pt x="786384" y="150749"/>
                  </a:lnTo>
                  <a:lnTo>
                    <a:pt x="786384" y="635635"/>
                  </a:lnTo>
                  <a:lnTo>
                    <a:pt x="780034" y="635635"/>
                  </a:lnTo>
                  <a:lnTo>
                    <a:pt x="786384" y="635635"/>
                  </a:lnTo>
                  <a:cubicBezTo>
                    <a:pt x="786384" y="718947"/>
                    <a:pt x="718820" y="786384"/>
                    <a:pt x="635635" y="786384"/>
                  </a:cubicBezTo>
                  <a:lnTo>
                    <a:pt x="635635" y="780034"/>
                  </a:lnTo>
                  <a:lnTo>
                    <a:pt x="635635" y="786384"/>
                  </a:lnTo>
                  <a:lnTo>
                    <a:pt x="150749" y="786384"/>
                  </a:lnTo>
                  <a:lnTo>
                    <a:pt x="150749" y="780034"/>
                  </a:lnTo>
                  <a:lnTo>
                    <a:pt x="150749" y="786384"/>
                  </a:lnTo>
                  <a:cubicBezTo>
                    <a:pt x="67564" y="786384"/>
                    <a:pt x="0" y="718947"/>
                    <a:pt x="0" y="635635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635"/>
                  </a:lnTo>
                  <a:lnTo>
                    <a:pt x="6350" y="635635"/>
                  </a:lnTo>
                  <a:lnTo>
                    <a:pt x="12700" y="635635"/>
                  </a:lnTo>
                  <a:cubicBezTo>
                    <a:pt x="12700" y="711835"/>
                    <a:pt x="74549" y="773684"/>
                    <a:pt x="150749" y="773684"/>
                  </a:cubicBezTo>
                  <a:lnTo>
                    <a:pt x="635635" y="773684"/>
                  </a:lnTo>
                  <a:cubicBezTo>
                    <a:pt x="711835" y="773684"/>
                    <a:pt x="773684" y="711835"/>
                    <a:pt x="773684" y="635635"/>
                  </a:cubicBezTo>
                  <a:lnTo>
                    <a:pt x="773684" y="150749"/>
                  </a:lnTo>
                  <a:cubicBezTo>
                    <a:pt x="773684" y="74549"/>
                    <a:pt x="711835" y="12700"/>
                    <a:pt x="635635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056439" y="4930974"/>
            <a:ext cx="182016" cy="33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b="true" sz="2812" spc="-5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65928" y="4743152"/>
            <a:ext cx="3061692" cy="39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b="true" sz="2375" spc="-4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Marx and Engels (1848)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65928" y="5219849"/>
            <a:ext cx="7819430" cy="488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spc="-4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Publication of The Communist Manifesto introduces communist ideology.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409012" y="6790284"/>
            <a:ext cx="902643" cy="28575"/>
            <a:chOff x="0" y="0"/>
            <a:chExt cx="1203523" cy="381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03579" cy="38100"/>
            </a:xfrm>
            <a:custGeom>
              <a:avLst/>
              <a:gdLst/>
              <a:ahLst/>
              <a:cxnLst/>
              <a:rect r="r" b="b" t="t" l="l"/>
              <a:pathLst>
                <a:path h="38100" w="12035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84529" y="0"/>
                  </a:lnTo>
                  <a:cubicBezTo>
                    <a:pt x="1195070" y="0"/>
                    <a:pt x="1203579" y="8509"/>
                    <a:pt x="1203579" y="19050"/>
                  </a:cubicBezTo>
                  <a:cubicBezTo>
                    <a:pt x="1203579" y="29591"/>
                    <a:pt x="1194943" y="38100"/>
                    <a:pt x="11845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7852544" y="6509742"/>
            <a:ext cx="589806" cy="589806"/>
            <a:chOff x="0" y="0"/>
            <a:chExt cx="786408" cy="78640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773684" cy="773684"/>
            </a:xfrm>
            <a:custGeom>
              <a:avLst/>
              <a:gdLst/>
              <a:ahLst/>
              <a:cxnLst/>
              <a:rect r="r" b="b" t="t" l="l"/>
              <a:pathLst>
                <a:path h="773684" w="773684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9285" y="0"/>
                  </a:lnTo>
                  <a:cubicBezTo>
                    <a:pt x="709041" y="0"/>
                    <a:pt x="773684" y="64643"/>
                    <a:pt x="773684" y="144399"/>
                  </a:cubicBezTo>
                  <a:lnTo>
                    <a:pt x="773684" y="629285"/>
                  </a:lnTo>
                  <a:cubicBezTo>
                    <a:pt x="773684" y="709041"/>
                    <a:pt x="709041" y="773684"/>
                    <a:pt x="629285" y="773684"/>
                  </a:cubicBezTo>
                  <a:lnTo>
                    <a:pt x="144399" y="773684"/>
                  </a:lnTo>
                  <a:cubicBezTo>
                    <a:pt x="64643" y="773684"/>
                    <a:pt x="0" y="709041"/>
                    <a:pt x="0" y="62928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86384" cy="786384"/>
            </a:xfrm>
            <a:custGeom>
              <a:avLst/>
              <a:gdLst/>
              <a:ahLst/>
              <a:cxnLst/>
              <a:rect r="r" b="b" t="t" l="l"/>
              <a:pathLst>
                <a:path h="786384" w="786384">
                  <a:moveTo>
                    <a:pt x="0" y="150749"/>
                  </a:moveTo>
                  <a:cubicBezTo>
                    <a:pt x="0" y="67564"/>
                    <a:pt x="67564" y="0"/>
                    <a:pt x="150749" y="0"/>
                  </a:cubicBezTo>
                  <a:lnTo>
                    <a:pt x="635635" y="0"/>
                  </a:lnTo>
                  <a:lnTo>
                    <a:pt x="635635" y="6350"/>
                  </a:lnTo>
                  <a:lnTo>
                    <a:pt x="635635" y="0"/>
                  </a:lnTo>
                  <a:cubicBezTo>
                    <a:pt x="718947" y="0"/>
                    <a:pt x="786384" y="67564"/>
                    <a:pt x="786384" y="150749"/>
                  </a:cubicBezTo>
                  <a:lnTo>
                    <a:pt x="780034" y="150749"/>
                  </a:lnTo>
                  <a:lnTo>
                    <a:pt x="786384" y="150749"/>
                  </a:lnTo>
                  <a:lnTo>
                    <a:pt x="786384" y="635635"/>
                  </a:lnTo>
                  <a:lnTo>
                    <a:pt x="780034" y="635635"/>
                  </a:lnTo>
                  <a:lnTo>
                    <a:pt x="786384" y="635635"/>
                  </a:lnTo>
                  <a:cubicBezTo>
                    <a:pt x="786384" y="718947"/>
                    <a:pt x="718820" y="786384"/>
                    <a:pt x="635635" y="786384"/>
                  </a:cubicBezTo>
                  <a:lnTo>
                    <a:pt x="635635" y="780034"/>
                  </a:lnTo>
                  <a:lnTo>
                    <a:pt x="635635" y="786384"/>
                  </a:lnTo>
                  <a:lnTo>
                    <a:pt x="150749" y="786384"/>
                  </a:lnTo>
                  <a:lnTo>
                    <a:pt x="150749" y="780034"/>
                  </a:lnTo>
                  <a:lnTo>
                    <a:pt x="150749" y="786384"/>
                  </a:lnTo>
                  <a:cubicBezTo>
                    <a:pt x="67564" y="786384"/>
                    <a:pt x="0" y="718947"/>
                    <a:pt x="0" y="635635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635"/>
                  </a:lnTo>
                  <a:lnTo>
                    <a:pt x="6350" y="635635"/>
                  </a:lnTo>
                  <a:lnTo>
                    <a:pt x="12700" y="635635"/>
                  </a:lnTo>
                  <a:cubicBezTo>
                    <a:pt x="12700" y="711835"/>
                    <a:pt x="74549" y="773684"/>
                    <a:pt x="150749" y="773684"/>
                  </a:cubicBezTo>
                  <a:lnTo>
                    <a:pt x="635635" y="773684"/>
                  </a:lnTo>
                  <a:cubicBezTo>
                    <a:pt x="711835" y="773684"/>
                    <a:pt x="773684" y="711835"/>
                    <a:pt x="773684" y="635635"/>
                  </a:cubicBezTo>
                  <a:lnTo>
                    <a:pt x="773684" y="150749"/>
                  </a:lnTo>
                  <a:cubicBezTo>
                    <a:pt x="773684" y="74549"/>
                    <a:pt x="711835" y="12700"/>
                    <a:pt x="635635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8056439" y="6651129"/>
            <a:ext cx="182016" cy="33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b="true" sz="2812" spc="-5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565928" y="6463308"/>
            <a:ext cx="3407420" cy="39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b="true" sz="2375" spc="-4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Russian Revolution (1917)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565928" y="6940004"/>
            <a:ext cx="7819430" cy="488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spc="-4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 major communist state established in Soviet Union.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8409012" y="8510439"/>
            <a:ext cx="902643" cy="28575"/>
            <a:chOff x="0" y="0"/>
            <a:chExt cx="1203523" cy="381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203579" cy="38100"/>
            </a:xfrm>
            <a:custGeom>
              <a:avLst/>
              <a:gdLst/>
              <a:ahLst/>
              <a:cxnLst/>
              <a:rect r="r" b="b" t="t" l="l"/>
              <a:pathLst>
                <a:path h="38100" w="12035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84529" y="0"/>
                  </a:lnTo>
                  <a:cubicBezTo>
                    <a:pt x="1195070" y="0"/>
                    <a:pt x="1203579" y="8509"/>
                    <a:pt x="1203579" y="19050"/>
                  </a:cubicBezTo>
                  <a:cubicBezTo>
                    <a:pt x="1203579" y="29591"/>
                    <a:pt x="1194943" y="38100"/>
                    <a:pt x="11845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7852544" y="8229897"/>
            <a:ext cx="589806" cy="589806"/>
            <a:chOff x="0" y="0"/>
            <a:chExt cx="786408" cy="78640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6350" y="6350"/>
              <a:ext cx="773684" cy="773684"/>
            </a:xfrm>
            <a:custGeom>
              <a:avLst/>
              <a:gdLst/>
              <a:ahLst/>
              <a:cxnLst/>
              <a:rect r="r" b="b" t="t" l="l"/>
              <a:pathLst>
                <a:path h="773684" w="773684">
                  <a:moveTo>
                    <a:pt x="0" y="144399"/>
                  </a:moveTo>
                  <a:cubicBezTo>
                    <a:pt x="0" y="64643"/>
                    <a:pt x="64643" y="0"/>
                    <a:pt x="144399" y="0"/>
                  </a:cubicBezTo>
                  <a:lnTo>
                    <a:pt x="629285" y="0"/>
                  </a:lnTo>
                  <a:cubicBezTo>
                    <a:pt x="709041" y="0"/>
                    <a:pt x="773684" y="64643"/>
                    <a:pt x="773684" y="144399"/>
                  </a:cubicBezTo>
                  <a:lnTo>
                    <a:pt x="773684" y="629285"/>
                  </a:lnTo>
                  <a:cubicBezTo>
                    <a:pt x="773684" y="709041"/>
                    <a:pt x="709041" y="773684"/>
                    <a:pt x="629285" y="773684"/>
                  </a:cubicBezTo>
                  <a:lnTo>
                    <a:pt x="144399" y="773684"/>
                  </a:lnTo>
                  <a:cubicBezTo>
                    <a:pt x="64643" y="773684"/>
                    <a:pt x="0" y="709041"/>
                    <a:pt x="0" y="62928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786384" cy="786384"/>
            </a:xfrm>
            <a:custGeom>
              <a:avLst/>
              <a:gdLst/>
              <a:ahLst/>
              <a:cxnLst/>
              <a:rect r="r" b="b" t="t" l="l"/>
              <a:pathLst>
                <a:path h="786384" w="786384">
                  <a:moveTo>
                    <a:pt x="0" y="150749"/>
                  </a:moveTo>
                  <a:cubicBezTo>
                    <a:pt x="0" y="67564"/>
                    <a:pt x="67564" y="0"/>
                    <a:pt x="150749" y="0"/>
                  </a:cubicBezTo>
                  <a:lnTo>
                    <a:pt x="635635" y="0"/>
                  </a:lnTo>
                  <a:lnTo>
                    <a:pt x="635635" y="6350"/>
                  </a:lnTo>
                  <a:lnTo>
                    <a:pt x="635635" y="0"/>
                  </a:lnTo>
                  <a:cubicBezTo>
                    <a:pt x="718947" y="0"/>
                    <a:pt x="786384" y="67564"/>
                    <a:pt x="786384" y="150749"/>
                  </a:cubicBezTo>
                  <a:lnTo>
                    <a:pt x="780034" y="150749"/>
                  </a:lnTo>
                  <a:lnTo>
                    <a:pt x="786384" y="150749"/>
                  </a:lnTo>
                  <a:lnTo>
                    <a:pt x="786384" y="635635"/>
                  </a:lnTo>
                  <a:lnTo>
                    <a:pt x="780034" y="635635"/>
                  </a:lnTo>
                  <a:lnTo>
                    <a:pt x="786384" y="635635"/>
                  </a:lnTo>
                  <a:cubicBezTo>
                    <a:pt x="786384" y="718947"/>
                    <a:pt x="718820" y="786384"/>
                    <a:pt x="635635" y="786384"/>
                  </a:cubicBezTo>
                  <a:lnTo>
                    <a:pt x="635635" y="780034"/>
                  </a:lnTo>
                  <a:lnTo>
                    <a:pt x="635635" y="786384"/>
                  </a:lnTo>
                  <a:lnTo>
                    <a:pt x="150749" y="786384"/>
                  </a:lnTo>
                  <a:lnTo>
                    <a:pt x="150749" y="780034"/>
                  </a:lnTo>
                  <a:lnTo>
                    <a:pt x="150749" y="786384"/>
                  </a:lnTo>
                  <a:cubicBezTo>
                    <a:pt x="67564" y="786384"/>
                    <a:pt x="0" y="718947"/>
                    <a:pt x="0" y="635635"/>
                  </a:cubicBezTo>
                  <a:lnTo>
                    <a:pt x="0" y="150749"/>
                  </a:lnTo>
                  <a:lnTo>
                    <a:pt x="6350" y="150749"/>
                  </a:lnTo>
                  <a:lnTo>
                    <a:pt x="0" y="150749"/>
                  </a:lnTo>
                  <a:moveTo>
                    <a:pt x="12700" y="150749"/>
                  </a:moveTo>
                  <a:lnTo>
                    <a:pt x="12700" y="635635"/>
                  </a:lnTo>
                  <a:lnTo>
                    <a:pt x="6350" y="635635"/>
                  </a:lnTo>
                  <a:lnTo>
                    <a:pt x="12700" y="635635"/>
                  </a:lnTo>
                  <a:cubicBezTo>
                    <a:pt x="12700" y="711835"/>
                    <a:pt x="74549" y="773684"/>
                    <a:pt x="150749" y="773684"/>
                  </a:cubicBezTo>
                  <a:lnTo>
                    <a:pt x="635635" y="773684"/>
                  </a:lnTo>
                  <a:cubicBezTo>
                    <a:pt x="711835" y="773684"/>
                    <a:pt x="773684" y="711835"/>
                    <a:pt x="773684" y="635635"/>
                  </a:cubicBezTo>
                  <a:lnTo>
                    <a:pt x="773684" y="150749"/>
                  </a:lnTo>
                  <a:cubicBezTo>
                    <a:pt x="773684" y="74549"/>
                    <a:pt x="711835" y="12700"/>
                    <a:pt x="635635" y="12700"/>
                  </a:cubicBezTo>
                  <a:lnTo>
                    <a:pt x="150749" y="12700"/>
                  </a:lnTo>
                  <a:lnTo>
                    <a:pt x="150749" y="6350"/>
                  </a:lnTo>
                  <a:lnTo>
                    <a:pt x="150749" y="12700"/>
                  </a:lnTo>
                  <a:cubicBezTo>
                    <a:pt x="74549" y="12700"/>
                    <a:pt x="12700" y="74549"/>
                    <a:pt x="12700" y="150749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8056439" y="8371285"/>
            <a:ext cx="182016" cy="33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b="true" sz="2812" spc="-5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565928" y="8183464"/>
            <a:ext cx="3034308" cy="39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b="true" sz="2375" spc="-47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Cold War (1947-1991)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565928" y="8660160"/>
            <a:ext cx="7819430" cy="488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spc="-40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Global ideological struggle between capitalist and communist blocs.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47155" y="2587675"/>
            <a:ext cx="16193690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Comparative Economic Systems: Production, Distribution, and Consumption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7155" y="5114627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Capitalism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5796557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Private ownership of production means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6379964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Market-driven distribution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6963370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Consumer choice in consumption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18451" y="5114627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Communism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18451" y="5796557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State ownership of production means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18451" y="6379964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Centralized distribution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18451" y="6963370"/>
            <a:ext cx="7731919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8754" indent="-174377" lvl="1">
              <a:lnSpc>
                <a:spcPts val="3750"/>
              </a:lnSpc>
              <a:buFont typeface="Arial"/>
              <a:buChar char="•"/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State-determined consumption patterns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33866" y="711250"/>
            <a:ext cx="9478267" cy="1697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b="true" sz="5125" spc="-103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Political Structures: Individual Rights vs. State Control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833866" y="2826692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7"/>
                </a:lnTo>
                <a:lnTo>
                  <a:pt x="0" y="2230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2" r="0" b="-8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46146" y="3086397"/>
            <a:ext cx="4657279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b="true" sz="2562" spc="-5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Capitalism: Limited Government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46146" y="3587502"/>
            <a:ext cx="7665988" cy="541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spc="-43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Focus on individual liberties and property rights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833866" y="5057329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82" r="0" b="-82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646146" y="5317034"/>
            <a:ext cx="3280321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b="true" sz="2562" spc="-5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Mixed Systems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46146" y="5818138"/>
            <a:ext cx="7665988" cy="541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spc="-43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Blend of free market and government regulation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833866" y="7287965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2" r="0" b="-82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646146" y="7547670"/>
            <a:ext cx="5510510" cy="42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b="true" sz="2562" spc="-51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Communism: Strong Central Authority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46146" y="8048774"/>
            <a:ext cx="7665988" cy="541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 spc="-43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Emphasis on collective good over individual interests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05155" y="1398686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Social Implications: Equality, Class, and Quality of Life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00392" y="3659832"/>
            <a:ext cx="4527798" cy="2203848"/>
            <a:chOff x="0" y="0"/>
            <a:chExt cx="6037063" cy="29384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024372" cy="2925826"/>
            </a:xfrm>
            <a:custGeom>
              <a:avLst/>
              <a:gdLst/>
              <a:ahLst/>
              <a:cxnLst/>
              <a:rect r="r" b="b" t="t" l="l"/>
              <a:pathLst>
                <a:path h="2925826" w="6024372">
                  <a:moveTo>
                    <a:pt x="0" y="167513"/>
                  </a:moveTo>
                  <a:cubicBezTo>
                    <a:pt x="0" y="75057"/>
                    <a:pt x="75184" y="0"/>
                    <a:pt x="167894" y="0"/>
                  </a:cubicBezTo>
                  <a:lnTo>
                    <a:pt x="5856478" y="0"/>
                  </a:lnTo>
                  <a:cubicBezTo>
                    <a:pt x="5949188" y="0"/>
                    <a:pt x="6024372" y="75057"/>
                    <a:pt x="6024372" y="167513"/>
                  </a:cubicBezTo>
                  <a:lnTo>
                    <a:pt x="6024372" y="2758186"/>
                  </a:lnTo>
                  <a:cubicBezTo>
                    <a:pt x="6024372" y="2850769"/>
                    <a:pt x="5949188" y="2925699"/>
                    <a:pt x="5856478" y="2925699"/>
                  </a:cubicBezTo>
                  <a:lnTo>
                    <a:pt x="167894" y="2925699"/>
                  </a:lnTo>
                  <a:cubicBezTo>
                    <a:pt x="75184" y="2925826"/>
                    <a:pt x="0" y="2850769"/>
                    <a:pt x="0" y="2758186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37072" cy="2938526"/>
            </a:xfrm>
            <a:custGeom>
              <a:avLst/>
              <a:gdLst/>
              <a:ahLst/>
              <a:cxnLst/>
              <a:rect r="r" b="b" t="t" l="l"/>
              <a:pathLst>
                <a:path h="2938526" w="6037072">
                  <a:moveTo>
                    <a:pt x="0" y="173863"/>
                  </a:moveTo>
                  <a:cubicBezTo>
                    <a:pt x="0" y="77851"/>
                    <a:pt x="78105" y="0"/>
                    <a:pt x="174244" y="0"/>
                  </a:cubicBezTo>
                  <a:lnTo>
                    <a:pt x="5862828" y="0"/>
                  </a:lnTo>
                  <a:lnTo>
                    <a:pt x="5862828" y="6350"/>
                  </a:lnTo>
                  <a:lnTo>
                    <a:pt x="5862828" y="0"/>
                  </a:lnTo>
                  <a:cubicBezTo>
                    <a:pt x="5959094" y="0"/>
                    <a:pt x="6037072" y="77851"/>
                    <a:pt x="6037072" y="173863"/>
                  </a:cubicBezTo>
                  <a:lnTo>
                    <a:pt x="6030722" y="173863"/>
                  </a:lnTo>
                  <a:lnTo>
                    <a:pt x="6037072" y="173863"/>
                  </a:lnTo>
                  <a:lnTo>
                    <a:pt x="6037072" y="2764536"/>
                  </a:lnTo>
                  <a:lnTo>
                    <a:pt x="6030722" y="2764536"/>
                  </a:lnTo>
                  <a:lnTo>
                    <a:pt x="6037072" y="2764536"/>
                  </a:lnTo>
                  <a:cubicBezTo>
                    <a:pt x="6037072" y="2860548"/>
                    <a:pt x="5958967" y="2938399"/>
                    <a:pt x="5862828" y="2938399"/>
                  </a:cubicBezTo>
                  <a:lnTo>
                    <a:pt x="5862828" y="2932049"/>
                  </a:lnTo>
                  <a:lnTo>
                    <a:pt x="5862828" y="2938399"/>
                  </a:lnTo>
                  <a:lnTo>
                    <a:pt x="174244" y="2938399"/>
                  </a:lnTo>
                  <a:lnTo>
                    <a:pt x="174244" y="2932049"/>
                  </a:lnTo>
                  <a:lnTo>
                    <a:pt x="174244" y="2938399"/>
                  </a:lnTo>
                  <a:cubicBezTo>
                    <a:pt x="78105" y="2938526"/>
                    <a:pt x="0" y="2860675"/>
                    <a:pt x="0" y="2764536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2764536"/>
                  </a:lnTo>
                  <a:lnTo>
                    <a:pt x="6350" y="2764536"/>
                  </a:lnTo>
                  <a:lnTo>
                    <a:pt x="12700" y="2764536"/>
                  </a:lnTo>
                  <a:cubicBezTo>
                    <a:pt x="12700" y="2853563"/>
                    <a:pt x="85090" y="2925699"/>
                    <a:pt x="174244" y="2925699"/>
                  </a:cubicBezTo>
                  <a:lnTo>
                    <a:pt x="5862828" y="2925699"/>
                  </a:lnTo>
                  <a:cubicBezTo>
                    <a:pt x="5952109" y="2925699"/>
                    <a:pt x="6024372" y="2853563"/>
                    <a:pt x="6024372" y="2764536"/>
                  </a:cubicBezTo>
                  <a:lnTo>
                    <a:pt x="6024372" y="173863"/>
                  </a:lnTo>
                  <a:cubicBezTo>
                    <a:pt x="6024372" y="84836"/>
                    <a:pt x="5951982" y="12700"/>
                    <a:pt x="5862828" y="12700"/>
                  </a:cubicBezTo>
                  <a:lnTo>
                    <a:pt x="174244" y="12700"/>
                  </a:lnTo>
                  <a:lnTo>
                    <a:pt x="174244" y="6350"/>
                  </a:lnTo>
                  <a:lnTo>
                    <a:pt x="174244" y="12700"/>
                  </a:lnTo>
                  <a:cubicBezTo>
                    <a:pt x="85090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213824" y="3935165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Capitalism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13824" y="4497438"/>
            <a:ext cx="3900934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Potential for social mobility, but risk of income inequality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7810" y="3659832"/>
            <a:ext cx="4527798" cy="2203848"/>
            <a:chOff x="0" y="0"/>
            <a:chExt cx="6037063" cy="293846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024372" cy="2925826"/>
            </a:xfrm>
            <a:custGeom>
              <a:avLst/>
              <a:gdLst/>
              <a:ahLst/>
              <a:cxnLst/>
              <a:rect r="r" b="b" t="t" l="l"/>
              <a:pathLst>
                <a:path h="2925826" w="6024372">
                  <a:moveTo>
                    <a:pt x="0" y="167513"/>
                  </a:moveTo>
                  <a:cubicBezTo>
                    <a:pt x="0" y="75057"/>
                    <a:pt x="75184" y="0"/>
                    <a:pt x="167894" y="0"/>
                  </a:cubicBezTo>
                  <a:lnTo>
                    <a:pt x="5856478" y="0"/>
                  </a:lnTo>
                  <a:cubicBezTo>
                    <a:pt x="5949188" y="0"/>
                    <a:pt x="6024372" y="75057"/>
                    <a:pt x="6024372" y="167513"/>
                  </a:cubicBezTo>
                  <a:lnTo>
                    <a:pt x="6024372" y="2758186"/>
                  </a:lnTo>
                  <a:cubicBezTo>
                    <a:pt x="6024372" y="2850769"/>
                    <a:pt x="5949188" y="2925699"/>
                    <a:pt x="5856478" y="2925699"/>
                  </a:cubicBezTo>
                  <a:lnTo>
                    <a:pt x="167894" y="2925699"/>
                  </a:lnTo>
                  <a:cubicBezTo>
                    <a:pt x="75184" y="2925826"/>
                    <a:pt x="0" y="2850769"/>
                    <a:pt x="0" y="2758186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037072" cy="2938526"/>
            </a:xfrm>
            <a:custGeom>
              <a:avLst/>
              <a:gdLst/>
              <a:ahLst/>
              <a:cxnLst/>
              <a:rect r="r" b="b" t="t" l="l"/>
              <a:pathLst>
                <a:path h="2938526" w="6037072">
                  <a:moveTo>
                    <a:pt x="0" y="173863"/>
                  </a:moveTo>
                  <a:cubicBezTo>
                    <a:pt x="0" y="77851"/>
                    <a:pt x="78105" y="0"/>
                    <a:pt x="174244" y="0"/>
                  </a:cubicBezTo>
                  <a:lnTo>
                    <a:pt x="5862828" y="0"/>
                  </a:lnTo>
                  <a:lnTo>
                    <a:pt x="5862828" y="6350"/>
                  </a:lnTo>
                  <a:lnTo>
                    <a:pt x="5862828" y="0"/>
                  </a:lnTo>
                  <a:cubicBezTo>
                    <a:pt x="5959094" y="0"/>
                    <a:pt x="6037072" y="77851"/>
                    <a:pt x="6037072" y="173863"/>
                  </a:cubicBezTo>
                  <a:lnTo>
                    <a:pt x="6030722" y="173863"/>
                  </a:lnTo>
                  <a:lnTo>
                    <a:pt x="6037072" y="173863"/>
                  </a:lnTo>
                  <a:lnTo>
                    <a:pt x="6037072" y="2764536"/>
                  </a:lnTo>
                  <a:lnTo>
                    <a:pt x="6030722" y="2764536"/>
                  </a:lnTo>
                  <a:lnTo>
                    <a:pt x="6037072" y="2764536"/>
                  </a:lnTo>
                  <a:cubicBezTo>
                    <a:pt x="6037072" y="2860548"/>
                    <a:pt x="5958967" y="2938399"/>
                    <a:pt x="5862828" y="2938399"/>
                  </a:cubicBezTo>
                  <a:lnTo>
                    <a:pt x="5862828" y="2932049"/>
                  </a:lnTo>
                  <a:lnTo>
                    <a:pt x="5862828" y="2938399"/>
                  </a:lnTo>
                  <a:lnTo>
                    <a:pt x="174244" y="2938399"/>
                  </a:lnTo>
                  <a:lnTo>
                    <a:pt x="174244" y="2932049"/>
                  </a:lnTo>
                  <a:lnTo>
                    <a:pt x="174244" y="2938399"/>
                  </a:lnTo>
                  <a:cubicBezTo>
                    <a:pt x="78105" y="2938526"/>
                    <a:pt x="0" y="2860675"/>
                    <a:pt x="0" y="2764536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2764536"/>
                  </a:lnTo>
                  <a:lnTo>
                    <a:pt x="6350" y="2764536"/>
                  </a:lnTo>
                  <a:lnTo>
                    <a:pt x="12700" y="2764536"/>
                  </a:lnTo>
                  <a:cubicBezTo>
                    <a:pt x="12700" y="2853563"/>
                    <a:pt x="85090" y="2925699"/>
                    <a:pt x="174244" y="2925699"/>
                  </a:cubicBezTo>
                  <a:lnTo>
                    <a:pt x="5862828" y="2925699"/>
                  </a:lnTo>
                  <a:cubicBezTo>
                    <a:pt x="5952109" y="2925699"/>
                    <a:pt x="6024372" y="2853563"/>
                    <a:pt x="6024372" y="2764536"/>
                  </a:cubicBezTo>
                  <a:lnTo>
                    <a:pt x="6024372" y="173863"/>
                  </a:lnTo>
                  <a:cubicBezTo>
                    <a:pt x="6024372" y="84836"/>
                    <a:pt x="5951982" y="12700"/>
                    <a:pt x="5862828" y="12700"/>
                  </a:cubicBezTo>
                  <a:lnTo>
                    <a:pt x="174244" y="12700"/>
                  </a:lnTo>
                  <a:lnTo>
                    <a:pt x="174244" y="6350"/>
                  </a:lnTo>
                  <a:lnTo>
                    <a:pt x="174244" y="12700"/>
                  </a:lnTo>
                  <a:cubicBezTo>
                    <a:pt x="85090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031241" y="3935165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Communism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031241" y="4497438"/>
            <a:ext cx="3900934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Aims for social equality, but may limit personal freedoms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900392" y="6153299"/>
            <a:ext cx="4527798" cy="2682627"/>
            <a:chOff x="0" y="0"/>
            <a:chExt cx="6037063" cy="357683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6024372" cy="3564128"/>
            </a:xfrm>
            <a:custGeom>
              <a:avLst/>
              <a:gdLst/>
              <a:ahLst/>
              <a:cxnLst/>
              <a:rect r="r" b="b" t="t" l="l"/>
              <a:pathLst>
                <a:path h="3564128" w="6024372">
                  <a:moveTo>
                    <a:pt x="0" y="167513"/>
                  </a:moveTo>
                  <a:cubicBezTo>
                    <a:pt x="0" y="75057"/>
                    <a:pt x="75184" y="0"/>
                    <a:pt x="167767" y="0"/>
                  </a:cubicBezTo>
                  <a:lnTo>
                    <a:pt x="5856605" y="0"/>
                  </a:lnTo>
                  <a:cubicBezTo>
                    <a:pt x="5949315" y="0"/>
                    <a:pt x="6024372" y="75057"/>
                    <a:pt x="6024372" y="167513"/>
                  </a:cubicBezTo>
                  <a:lnTo>
                    <a:pt x="6024372" y="3396615"/>
                  </a:lnTo>
                  <a:cubicBezTo>
                    <a:pt x="6024372" y="3489198"/>
                    <a:pt x="5949188" y="3564128"/>
                    <a:pt x="5856605" y="3564128"/>
                  </a:cubicBezTo>
                  <a:lnTo>
                    <a:pt x="167767" y="3564128"/>
                  </a:lnTo>
                  <a:cubicBezTo>
                    <a:pt x="75184" y="3564128"/>
                    <a:pt x="0" y="3489071"/>
                    <a:pt x="0" y="339661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037072" cy="3576828"/>
            </a:xfrm>
            <a:custGeom>
              <a:avLst/>
              <a:gdLst/>
              <a:ahLst/>
              <a:cxnLst/>
              <a:rect r="r" b="b" t="t" l="l"/>
              <a:pathLst>
                <a:path h="3576828" w="6037072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5862955" y="0"/>
                  </a:lnTo>
                  <a:lnTo>
                    <a:pt x="5862955" y="6350"/>
                  </a:lnTo>
                  <a:lnTo>
                    <a:pt x="5862955" y="0"/>
                  </a:lnTo>
                  <a:cubicBezTo>
                    <a:pt x="5959094" y="0"/>
                    <a:pt x="6037072" y="77851"/>
                    <a:pt x="6037072" y="173863"/>
                  </a:cubicBezTo>
                  <a:lnTo>
                    <a:pt x="6030722" y="173863"/>
                  </a:lnTo>
                  <a:lnTo>
                    <a:pt x="6037072" y="173863"/>
                  </a:lnTo>
                  <a:lnTo>
                    <a:pt x="6037072" y="3402965"/>
                  </a:lnTo>
                  <a:lnTo>
                    <a:pt x="6030722" y="3402965"/>
                  </a:lnTo>
                  <a:lnTo>
                    <a:pt x="6037072" y="3402965"/>
                  </a:lnTo>
                  <a:cubicBezTo>
                    <a:pt x="6037072" y="3498977"/>
                    <a:pt x="5959094" y="3576828"/>
                    <a:pt x="5862955" y="3576828"/>
                  </a:cubicBezTo>
                  <a:lnTo>
                    <a:pt x="5862955" y="3570478"/>
                  </a:lnTo>
                  <a:lnTo>
                    <a:pt x="5862955" y="3576828"/>
                  </a:lnTo>
                  <a:lnTo>
                    <a:pt x="174117" y="3576828"/>
                  </a:lnTo>
                  <a:lnTo>
                    <a:pt x="174117" y="3570478"/>
                  </a:lnTo>
                  <a:lnTo>
                    <a:pt x="174117" y="3576828"/>
                  </a:lnTo>
                  <a:cubicBezTo>
                    <a:pt x="77978" y="3576828"/>
                    <a:pt x="0" y="3498977"/>
                    <a:pt x="0" y="3402965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3402965"/>
                  </a:lnTo>
                  <a:lnTo>
                    <a:pt x="6350" y="3402965"/>
                  </a:lnTo>
                  <a:lnTo>
                    <a:pt x="12700" y="3402965"/>
                  </a:lnTo>
                  <a:cubicBezTo>
                    <a:pt x="12700" y="3491992"/>
                    <a:pt x="84963" y="3564128"/>
                    <a:pt x="174117" y="3564128"/>
                  </a:cubicBezTo>
                  <a:lnTo>
                    <a:pt x="5862955" y="3564128"/>
                  </a:lnTo>
                  <a:cubicBezTo>
                    <a:pt x="5952109" y="3564128"/>
                    <a:pt x="6024372" y="3491992"/>
                    <a:pt x="6024372" y="3402965"/>
                  </a:cubicBezTo>
                  <a:lnTo>
                    <a:pt x="6024372" y="173863"/>
                  </a:lnTo>
                  <a:cubicBezTo>
                    <a:pt x="6024372" y="84836"/>
                    <a:pt x="5952109" y="12700"/>
                    <a:pt x="5862955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213824" y="6428631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Education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213824" y="6990904"/>
            <a:ext cx="3900934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Capitalist: varied options. Communist: state-controlled, often free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717810" y="6153299"/>
            <a:ext cx="4527798" cy="2682627"/>
            <a:chOff x="0" y="0"/>
            <a:chExt cx="6037063" cy="357683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6024372" cy="3564128"/>
            </a:xfrm>
            <a:custGeom>
              <a:avLst/>
              <a:gdLst/>
              <a:ahLst/>
              <a:cxnLst/>
              <a:rect r="r" b="b" t="t" l="l"/>
              <a:pathLst>
                <a:path h="3564128" w="6024372">
                  <a:moveTo>
                    <a:pt x="0" y="167513"/>
                  </a:moveTo>
                  <a:cubicBezTo>
                    <a:pt x="0" y="75057"/>
                    <a:pt x="75184" y="0"/>
                    <a:pt x="167767" y="0"/>
                  </a:cubicBezTo>
                  <a:lnTo>
                    <a:pt x="5856605" y="0"/>
                  </a:lnTo>
                  <a:cubicBezTo>
                    <a:pt x="5949315" y="0"/>
                    <a:pt x="6024372" y="75057"/>
                    <a:pt x="6024372" y="167513"/>
                  </a:cubicBezTo>
                  <a:lnTo>
                    <a:pt x="6024372" y="3396615"/>
                  </a:lnTo>
                  <a:cubicBezTo>
                    <a:pt x="6024372" y="3489198"/>
                    <a:pt x="5949188" y="3564128"/>
                    <a:pt x="5856605" y="3564128"/>
                  </a:cubicBezTo>
                  <a:lnTo>
                    <a:pt x="167767" y="3564128"/>
                  </a:lnTo>
                  <a:cubicBezTo>
                    <a:pt x="75184" y="3564128"/>
                    <a:pt x="0" y="3489071"/>
                    <a:pt x="0" y="3396615"/>
                  </a:cubicBezTo>
                  <a:close/>
                </a:path>
              </a:pathLst>
            </a:custGeom>
            <a:solidFill>
              <a:srgbClr val="F4D4F7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037072" cy="3576828"/>
            </a:xfrm>
            <a:custGeom>
              <a:avLst/>
              <a:gdLst/>
              <a:ahLst/>
              <a:cxnLst/>
              <a:rect r="r" b="b" t="t" l="l"/>
              <a:pathLst>
                <a:path h="3576828" w="6037072">
                  <a:moveTo>
                    <a:pt x="0" y="173863"/>
                  </a:moveTo>
                  <a:cubicBezTo>
                    <a:pt x="0" y="77851"/>
                    <a:pt x="77978" y="0"/>
                    <a:pt x="174117" y="0"/>
                  </a:cubicBezTo>
                  <a:lnTo>
                    <a:pt x="5862955" y="0"/>
                  </a:lnTo>
                  <a:lnTo>
                    <a:pt x="5862955" y="6350"/>
                  </a:lnTo>
                  <a:lnTo>
                    <a:pt x="5862955" y="0"/>
                  </a:lnTo>
                  <a:cubicBezTo>
                    <a:pt x="5959094" y="0"/>
                    <a:pt x="6037072" y="77851"/>
                    <a:pt x="6037072" y="173863"/>
                  </a:cubicBezTo>
                  <a:lnTo>
                    <a:pt x="6030722" y="173863"/>
                  </a:lnTo>
                  <a:lnTo>
                    <a:pt x="6037072" y="173863"/>
                  </a:lnTo>
                  <a:lnTo>
                    <a:pt x="6037072" y="3402965"/>
                  </a:lnTo>
                  <a:lnTo>
                    <a:pt x="6030722" y="3402965"/>
                  </a:lnTo>
                  <a:lnTo>
                    <a:pt x="6037072" y="3402965"/>
                  </a:lnTo>
                  <a:cubicBezTo>
                    <a:pt x="6037072" y="3498977"/>
                    <a:pt x="5959094" y="3576828"/>
                    <a:pt x="5862955" y="3576828"/>
                  </a:cubicBezTo>
                  <a:lnTo>
                    <a:pt x="5862955" y="3570478"/>
                  </a:lnTo>
                  <a:lnTo>
                    <a:pt x="5862955" y="3576828"/>
                  </a:lnTo>
                  <a:lnTo>
                    <a:pt x="174117" y="3576828"/>
                  </a:lnTo>
                  <a:lnTo>
                    <a:pt x="174117" y="3570478"/>
                  </a:lnTo>
                  <a:lnTo>
                    <a:pt x="174117" y="3576828"/>
                  </a:lnTo>
                  <a:cubicBezTo>
                    <a:pt x="77978" y="3576828"/>
                    <a:pt x="0" y="3498977"/>
                    <a:pt x="0" y="3402965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3402965"/>
                  </a:lnTo>
                  <a:lnTo>
                    <a:pt x="6350" y="3402965"/>
                  </a:lnTo>
                  <a:lnTo>
                    <a:pt x="12700" y="3402965"/>
                  </a:lnTo>
                  <a:cubicBezTo>
                    <a:pt x="12700" y="3491992"/>
                    <a:pt x="84963" y="3564128"/>
                    <a:pt x="174117" y="3564128"/>
                  </a:cubicBezTo>
                  <a:lnTo>
                    <a:pt x="5862955" y="3564128"/>
                  </a:lnTo>
                  <a:cubicBezTo>
                    <a:pt x="5952109" y="3564128"/>
                    <a:pt x="6024372" y="3491992"/>
                    <a:pt x="6024372" y="3402965"/>
                  </a:cubicBezTo>
                  <a:lnTo>
                    <a:pt x="6024372" y="173863"/>
                  </a:lnTo>
                  <a:cubicBezTo>
                    <a:pt x="6024372" y="84836"/>
                    <a:pt x="5952109" y="12700"/>
                    <a:pt x="5862955" y="12700"/>
                  </a:cubicBezTo>
                  <a:lnTo>
                    <a:pt x="174117" y="12700"/>
                  </a:lnTo>
                  <a:lnTo>
                    <a:pt x="174117" y="6350"/>
                  </a:lnTo>
                  <a:lnTo>
                    <a:pt x="174117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DABADD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3031241" y="6428631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Healthcare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031241" y="6990904"/>
            <a:ext cx="3900934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Capitalist: private/public mix. Communist: universal state-provided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47155" y="1795909"/>
            <a:ext cx="15332125" cy="937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b="true" sz="5500" spc="-111">
                <a:solidFill>
                  <a:srgbClr val="D73AD7"/>
                </a:solidFill>
                <a:latin typeface="Arimo Bold"/>
                <a:ea typeface="Arimo Bold"/>
                <a:cs typeface="Arimo Bold"/>
                <a:sym typeface="Arimo Bold"/>
              </a:rPr>
              <a:t>Examples of Capitalist and Communist Economies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1047155" y="3331517"/>
            <a:ext cx="5098702" cy="3151138"/>
          </a:xfrm>
          <a:custGeom>
            <a:avLst/>
            <a:gdLst/>
            <a:ahLst/>
            <a:cxnLst/>
            <a:rect r="r" b="b" t="t" l="l"/>
            <a:pathLst>
              <a:path h="3151138" w="5098702">
                <a:moveTo>
                  <a:pt x="0" y="0"/>
                </a:moveTo>
                <a:lnTo>
                  <a:pt x="5098702" y="0"/>
                </a:lnTo>
                <a:lnTo>
                  <a:pt x="5098702" y="3151138"/>
                </a:lnTo>
                <a:lnTo>
                  <a:pt x="0" y="31511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3" r="0" b="-5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7155" y="6818560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United States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7380834"/>
            <a:ext cx="5098702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Leading capitalist economy with strong emphasis on free markets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6594574" y="3331517"/>
            <a:ext cx="5098702" cy="3151138"/>
          </a:xfrm>
          <a:custGeom>
            <a:avLst/>
            <a:gdLst/>
            <a:ahLst/>
            <a:cxnLst/>
            <a:rect r="r" b="b" t="t" l="l"/>
            <a:pathLst>
              <a:path h="3151138" w="5098702">
                <a:moveTo>
                  <a:pt x="0" y="0"/>
                </a:moveTo>
                <a:lnTo>
                  <a:pt x="5098702" y="0"/>
                </a:lnTo>
                <a:lnTo>
                  <a:pt x="5098702" y="3151138"/>
                </a:lnTo>
                <a:lnTo>
                  <a:pt x="0" y="31511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3" r="0" b="-53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594574" y="6818560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China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94574" y="7380834"/>
            <a:ext cx="5098702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Communist political system with market-oriented economic reforms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12141994" y="3331517"/>
            <a:ext cx="5098851" cy="3151286"/>
          </a:xfrm>
          <a:custGeom>
            <a:avLst/>
            <a:gdLst/>
            <a:ahLst/>
            <a:cxnLst/>
            <a:rect r="r" b="b" t="t" l="l"/>
            <a:pathLst>
              <a:path h="3151286" w="5098851">
                <a:moveTo>
                  <a:pt x="0" y="0"/>
                </a:moveTo>
                <a:lnTo>
                  <a:pt x="5098851" y="0"/>
                </a:lnTo>
                <a:lnTo>
                  <a:pt x="5098851" y="3151287"/>
                </a:lnTo>
                <a:lnTo>
                  <a:pt x="0" y="31512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2" r="0" b="-5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41994" y="6818710"/>
            <a:ext cx="3520231" cy="47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b="true" sz="2750" spc="-55">
                <a:solidFill>
                  <a:srgbClr val="272525"/>
                </a:solidFill>
                <a:latin typeface="Arimo Bold"/>
                <a:ea typeface="Arimo Bold"/>
                <a:cs typeface="Arimo Bold"/>
                <a:sym typeface="Arimo Bold"/>
              </a:rPr>
              <a:t>Cuba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41994" y="7380982"/>
            <a:ext cx="509885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 spc="-47">
                <a:solidFill>
                  <a:srgbClr val="2725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Traditional communist economy with recent limited market reforms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DAGXrrHcdHE</dc:identifier>
  <dcterms:modified xsi:type="dcterms:W3CDTF">2011-08-01T06:04:30Z</dcterms:modified>
  <cp:revision>1</cp:revision>
</cp:coreProperties>
</file>

<file path=docProps/thumbnail.jpeg>
</file>